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webextensions/webextension1.xml" ContentType="application/vnd.ms-office.webextension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webextensions/webextension2.xml" ContentType="application/vnd.ms-office.webextension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56"/>
  </p:notesMasterIdLst>
  <p:sldIdLst>
    <p:sldId id="256" r:id="rId2"/>
    <p:sldId id="276" r:id="rId3"/>
    <p:sldId id="260" r:id="rId4"/>
    <p:sldId id="261" r:id="rId5"/>
    <p:sldId id="262" r:id="rId6"/>
    <p:sldId id="263" r:id="rId7"/>
    <p:sldId id="264" r:id="rId8"/>
    <p:sldId id="363" r:id="rId9"/>
    <p:sldId id="340" r:id="rId10"/>
    <p:sldId id="341" r:id="rId11"/>
    <p:sldId id="342" r:id="rId12"/>
    <p:sldId id="344" r:id="rId13"/>
    <p:sldId id="345" r:id="rId14"/>
    <p:sldId id="288" r:id="rId15"/>
    <p:sldId id="289" r:id="rId16"/>
    <p:sldId id="290" r:id="rId17"/>
    <p:sldId id="346" r:id="rId18"/>
    <p:sldId id="356" r:id="rId19"/>
    <p:sldId id="357" r:id="rId20"/>
    <p:sldId id="358" r:id="rId21"/>
    <p:sldId id="347" r:id="rId22"/>
    <p:sldId id="348" r:id="rId23"/>
    <p:sldId id="349" r:id="rId24"/>
    <p:sldId id="350" r:id="rId25"/>
    <p:sldId id="354" r:id="rId26"/>
    <p:sldId id="359" r:id="rId27"/>
    <p:sldId id="36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33" r:id="rId36"/>
    <p:sldId id="367" r:id="rId37"/>
    <p:sldId id="292" r:id="rId38"/>
    <p:sldId id="293" r:id="rId39"/>
    <p:sldId id="361" r:id="rId40"/>
    <p:sldId id="362" r:id="rId41"/>
    <p:sldId id="295" r:id="rId42"/>
    <p:sldId id="296" r:id="rId43"/>
    <p:sldId id="297" r:id="rId44"/>
    <p:sldId id="299" r:id="rId45"/>
    <p:sldId id="300" r:id="rId46"/>
    <p:sldId id="301" r:id="rId47"/>
    <p:sldId id="368" r:id="rId48"/>
    <p:sldId id="302" r:id="rId49"/>
    <p:sldId id="352" r:id="rId50"/>
    <p:sldId id="304" r:id="rId51"/>
    <p:sldId id="305" r:id="rId52"/>
    <p:sldId id="353" r:id="rId53"/>
    <p:sldId id="307" r:id="rId54"/>
    <p:sldId id="317" r:id="rId55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gORWo3/LOzxmQIuwd4oAZHtAy2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982"/>
    <a:srgbClr val="FF9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1A225C-9600-4077-A722-16E852DBCF08}">
  <a:tblStyle styleId="{821A225C-9600-4077-A722-16E852DBC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/>
    <p:restoredTop sz="75986"/>
  </p:normalViewPr>
  <p:slideViewPr>
    <p:cSldViewPr snapToGrid="0" snapToObjects="1">
      <p:cViewPr varScale="1">
        <p:scale>
          <a:sx n="92" d="100"/>
          <a:sy n="92" d="100"/>
        </p:scale>
        <p:origin x="2528" y="17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08" name="Google Shape;4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35" name="Google Shape;43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76" name="Google Shape;47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90" name="Google Shape;49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98" name="Google Shape;49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23" name="Google Shape;52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7" name="Google Shape;53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5" name="Google Shape;55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66" name="Google Shape;56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85" name="Google Shape;58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11" name="Google Shape;61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677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507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7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05" name="Google Shape;4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6" name="Google Shape;76;p3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45" name="Google Shape;4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4" name="Google Shape;4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71" name="Google Shape;47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86" name="Google Shape;48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91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734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80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648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66" name="Google Shape;56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7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89" name="Google Shape;589;p7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7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12" name="Google Shape;612;p7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7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23" name="Google Shape;623;p7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34" name="Google Shape;634;p74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34" name="Google Shape;634;p74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089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7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45" name="Google Shape;645;p75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31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959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6" name="Google Shape;81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57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1" name="Google Shape;381;p6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;p23">
            <a:extLst>
              <a:ext uri="{FF2B5EF4-FFF2-40B4-BE49-F238E27FC236}">
                <a16:creationId xmlns:a16="http://schemas.microsoft.com/office/drawing/2014/main" id="{40452F62-DA66-0470-FD35-C821534823F8}"/>
              </a:ext>
            </a:extLst>
          </p:cNvPr>
          <p:cNvSpPr/>
          <p:nvPr userDrawn="1"/>
        </p:nvSpPr>
        <p:spPr>
          <a:xfrm>
            <a:off x="0" y="239559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9;p23">
            <a:extLst>
              <a:ext uri="{FF2B5EF4-FFF2-40B4-BE49-F238E27FC236}">
                <a16:creationId xmlns:a16="http://schemas.microsoft.com/office/drawing/2014/main" id="{C6D6C87D-EBA1-8546-DA28-4FBA951D43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20;p23">
            <a:extLst>
              <a:ext uri="{FF2B5EF4-FFF2-40B4-BE49-F238E27FC236}">
                <a16:creationId xmlns:a16="http://schemas.microsoft.com/office/drawing/2014/main" id="{FC33DB16-DCB5-A52D-C939-3718A4A12C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21;p23">
            <a:extLst>
              <a:ext uri="{FF2B5EF4-FFF2-40B4-BE49-F238E27FC236}">
                <a16:creationId xmlns:a16="http://schemas.microsoft.com/office/drawing/2014/main" id="{0BB8D29D-7EE9-F22F-CBFB-BCA7F97502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22;p23">
            <a:extLst>
              <a:ext uri="{FF2B5EF4-FFF2-40B4-BE49-F238E27FC236}">
                <a16:creationId xmlns:a16="http://schemas.microsoft.com/office/drawing/2014/main" id="{153679D3-C55D-9B41-E5F4-B7929B76D1B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3;p23">
            <a:extLst>
              <a:ext uri="{FF2B5EF4-FFF2-40B4-BE49-F238E27FC236}">
                <a16:creationId xmlns:a16="http://schemas.microsoft.com/office/drawing/2014/main" id="{48C9B1FA-3C88-61F1-0281-E32D5C5DA74B}"/>
              </a:ext>
            </a:extLst>
          </p:cNvPr>
          <p:cNvSpPr txBox="1"/>
          <p:nvPr userDrawn="1"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Spring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4;p23">
            <a:extLst>
              <a:ext uri="{FF2B5EF4-FFF2-40B4-BE49-F238E27FC236}">
                <a16:creationId xmlns:a16="http://schemas.microsoft.com/office/drawing/2014/main" id="{44306D46-86D4-69D1-F3B4-EC065A769529}"/>
              </a:ext>
            </a:extLst>
          </p:cNvPr>
          <p:cNvSpPr txBox="1"/>
          <p:nvPr userDrawn="1"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3;p22">
            <a:extLst>
              <a:ext uri="{FF2B5EF4-FFF2-40B4-BE49-F238E27FC236}">
                <a16:creationId xmlns:a16="http://schemas.microsoft.com/office/drawing/2014/main" id="{542F84A4-CF83-47B5-0C11-B9BBA32E6C4E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16;p22">
            <a:extLst>
              <a:ext uri="{FF2B5EF4-FFF2-40B4-BE49-F238E27FC236}">
                <a16:creationId xmlns:a16="http://schemas.microsoft.com/office/drawing/2014/main" id="{4CD64472-DA43-CF99-63AA-5100692CDCCA}"/>
              </a:ext>
            </a:extLst>
          </p:cNvPr>
          <p:cNvSpPr txBox="1"/>
          <p:nvPr userDrawn="1"/>
        </p:nvSpPr>
        <p:spPr>
          <a:xfrm>
            <a:off x="26376" y="26300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8: Annotation Strategies &amp; Hack Assembly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14;p22">
            <a:extLst>
              <a:ext uri="{FF2B5EF4-FFF2-40B4-BE49-F238E27FC236}">
                <a16:creationId xmlns:a16="http://schemas.microsoft.com/office/drawing/2014/main" id="{35658FF7-B374-A70F-C264-0613635636B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115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5;p22">
            <a:extLst>
              <a:ext uri="{FF2B5EF4-FFF2-40B4-BE49-F238E27FC236}">
                <a16:creationId xmlns:a16="http://schemas.microsoft.com/office/drawing/2014/main" id="{9FCE0C8C-0FBD-FB72-F341-BC4BECD5A208}"/>
              </a:ext>
            </a:extLst>
          </p:cNvPr>
          <p:cNvSpPr txBox="1"/>
          <p:nvPr userDrawn="1"/>
        </p:nvSpPr>
        <p:spPr>
          <a:xfrm>
            <a:off x="7394931" y="27106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6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5"/>
          <p:cNvSpPr/>
          <p:nvPr/>
        </p:nvSpPr>
        <p:spPr>
          <a:xfrm>
            <a:off x="0" y="206019"/>
            <a:ext cx="9144000" cy="1063981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 t="14966" b="14963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 descr="Respond at https://pollev.com/cse390b. Options are:&#10;a) To grade you on whether or not you get the questions we ask correct&#10;b) to aid your learning by giving you a chance to practice applying the material we are covering&#10;c) to take attendance&#10;d) I'm not sure" title="Why are we using Poll Everywhere in lectures?"/>
          <p:cNvSpPr txBox="1">
            <a:spLocks noGrp="1"/>
          </p:cNvSpPr>
          <p:nvPr>
            <p:ph type="title"/>
          </p:nvPr>
        </p:nvSpPr>
        <p:spPr>
          <a:xfrm>
            <a:off x="377550" y="1598386"/>
            <a:ext cx="8388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377550" y="288854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/>
            </a:lvl1pPr>
            <a:lvl2pPr marL="914400" lvl="1" indent="-382269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4944291" y="540630"/>
            <a:ext cx="3958156" cy="479667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https://pollev.com/cse390b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4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83539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13;p22">
            <a:extLst>
              <a:ext uri="{FF2B5EF4-FFF2-40B4-BE49-F238E27FC236}">
                <a16:creationId xmlns:a16="http://schemas.microsoft.com/office/drawing/2014/main" id="{0AC7C59F-2E7A-822A-035F-6AB1491F4ED0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6;p22">
            <a:extLst>
              <a:ext uri="{FF2B5EF4-FFF2-40B4-BE49-F238E27FC236}">
                <a16:creationId xmlns:a16="http://schemas.microsoft.com/office/drawing/2014/main" id="{736AEB3C-8F56-1C17-510D-7C54D9057EB4}"/>
              </a:ext>
            </a:extLst>
          </p:cNvPr>
          <p:cNvSpPr txBox="1"/>
          <p:nvPr userDrawn="1"/>
        </p:nvSpPr>
        <p:spPr>
          <a:xfrm>
            <a:off x="26376" y="26300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8: Annotation Strategies &amp; Hack Assembly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4;p22">
            <a:extLst>
              <a:ext uri="{FF2B5EF4-FFF2-40B4-BE49-F238E27FC236}">
                <a16:creationId xmlns:a16="http://schemas.microsoft.com/office/drawing/2014/main" id="{FC9E221A-D062-46ED-B70C-7D23F02E55F5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376" y="25115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;p22">
            <a:extLst>
              <a:ext uri="{FF2B5EF4-FFF2-40B4-BE49-F238E27FC236}">
                <a16:creationId xmlns:a16="http://schemas.microsoft.com/office/drawing/2014/main" id="{CF4B01B3-4D3B-C0A2-AC91-CAD47023416B}"/>
              </a:ext>
            </a:extLst>
          </p:cNvPr>
          <p:cNvSpPr txBox="1"/>
          <p:nvPr userDrawn="1"/>
        </p:nvSpPr>
        <p:spPr>
          <a:xfrm>
            <a:off x="7394931" y="27106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Annotation Strategies &amp; Hack Assembly</a:t>
            </a:r>
            <a:endParaRPr dirty="0"/>
          </a:p>
        </p:txBody>
      </p:sp>
      <p:sp>
        <p:nvSpPr>
          <p:cNvPr id="4" name="Google Shape;41;p1">
            <a:extLst>
              <a:ext uri="{FF2B5EF4-FFF2-40B4-BE49-F238E27FC236}">
                <a16:creationId xmlns:a16="http://schemas.microsoft.com/office/drawing/2014/main" id="{6E1BB2DF-F2AC-B7ED-F573-173A966310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5224130"/>
            <a:ext cx="7989664" cy="123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Annotation Strategies, Hack Assembly Memory Representation, Multiplication Implementation Exercise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Hack Machine Language</a:t>
            </a:r>
            <a:endParaRPr/>
          </a:p>
        </p:txBody>
      </p:sp>
      <p:sp>
        <p:nvSpPr>
          <p:cNvPr id="411" name="Google Shape;411;p6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44332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Two types of instructions (16-bit)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A-instructions </a:t>
            </a:r>
            <a:r>
              <a:rPr lang="en-US" i="1" dirty="0"/>
              <a:t>load data</a:t>
            </a:r>
            <a:endParaRPr i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C-instructions perform </a:t>
            </a:r>
            <a:r>
              <a:rPr lang="en-US" i="1" dirty="0"/>
              <a:t>computations</a:t>
            </a:r>
            <a:endParaRPr i="1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Program: sequence of instructions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12" name="Google Shape;412;p6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13" name="Google Shape;413;p63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63"/>
          <p:cNvGrpSpPr/>
          <p:nvPr/>
        </p:nvGrpSpPr>
        <p:grpSpPr>
          <a:xfrm>
            <a:off x="2215314" y="1367765"/>
            <a:ext cx="6751675" cy="5077200"/>
            <a:chOff x="2170710" y="1367765"/>
            <a:chExt cx="6751675" cy="5077200"/>
          </a:xfrm>
        </p:grpSpPr>
        <p:sp>
          <p:nvSpPr>
            <p:cNvPr id="415" name="Google Shape;415;p63"/>
            <p:cNvSpPr/>
            <p:nvPr/>
          </p:nvSpPr>
          <p:spPr>
            <a:xfrm>
              <a:off x="3744985" y="1367765"/>
              <a:ext cx="5177400" cy="507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COMPUTER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63"/>
            <p:cNvSpPr/>
            <p:nvPr/>
          </p:nvSpPr>
          <p:spPr>
            <a:xfrm>
              <a:off x="3949310" y="2031290"/>
              <a:ext cx="22569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63"/>
            <p:cNvSpPr/>
            <p:nvPr/>
          </p:nvSpPr>
          <p:spPr>
            <a:xfrm>
              <a:off x="2170710" y="5658293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KEYBOARD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6639710" y="2031290"/>
              <a:ext cx="20913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63"/>
            <p:cNvSpPr/>
            <p:nvPr/>
          </p:nvSpPr>
          <p:spPr>
            <a:xfrm>
              <a:off x="6816660" y="3985782"/>
              <a:ext cx="1788600" cy="114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63"/>
            <p:cNvSpPr/>
            <p:nvPr/>
          </p:nvSpPr>
          <p:spPr>
            <a:xfrm>
              <a:off x="6816660" y="5232665"/>
              <a:ext cx="1788600" cy="9465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63"/>
            <p:cNvSpPr/>
            <p:nvPr/>
          </p:nvSpPr>
          <p:spPr>
            <a:xfrm>
              <a:off x="2170710" y="4879318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63"/>
            <p:cNvSpPr/>
            <p:nvPr/>
          </p:nvSpPr>
          <p:spPr>
            <a:xfrm>
              <a:off x="6041160" y="4836490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137" y="2515468"/>
              <a:ext cx="1274441" cy="140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63"/>
            <p:cNvSpPr/>
            <p:nvPr/>
          </p:nvSpPr>
          <p:spPr>
            <a:xfrm>
              <a:off x="4084860" y="2688765"/>
              <a:ext cx="1956300" cy="1326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(16-bit Instructions, Read-Only)</a:t>
              </a: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1110001011111100</a:t>
              </a:r>
              <a:endParaRPr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3"/>
            <p:cNvSpPr/>
            <p:nvPr/>
          </p:nvSpPr>
          <p:spPr>
            <a:xfrm>
              <a:off x="4084860" y="4226665"/>
              <a:ext cx="1956300" cy="1952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(16-bit Data, Read/Write)</a:t>
              </a: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1100101010010101</a:t>
              </a:r>
              <a:endParaRPr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3"/>
            <p:cNvSpPr/>
            <p:nvPr/>
          </p:nvSpPr>
          <p:spPr>
            <a:xfrm>
              <a:off x="7341810" y="5630940"/>
              <a:ext cx="738300" cy="4122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3"/>
            <p:cNvSpPr/>
            <p:nvPr/>
          </p:nvSpPr>
          <p:spPr>
            <a:xfrm>
              <a:off x="69698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A/M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3"/>
            <p:cNvSpPr/>
            <p:nvPr/>
          </p:nvSpPr>
          <p:spPr>
            <a:xfrm>
              <a:off x="77522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3"/>
            <p:cNvSpPr/>
            <p:nvPr/>
          </p:nvSpPr>
          <p:spPr>
            <a:xfrm rot="10800000">
              <a:off x="3084510" y="4963465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3"/>
            <p:cNvSpPr/>
            <p:nvPr/>
          </p:nvSpPr>
          <p:spPr>
            <a:xfrm>
              <a:off x="6041160" y="3112365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3"/>
            <p:cNvSpPr/>
            <p:nvPr/>
          </p:nvSpPr>
          <p:spPr>
            <a:xfrm rot="10800000">
              <a:off x="5872435" y="5232665"/>
              <a:ext cx="7770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3"/>
            <p:cNvSpPr/>
            <p:nvPr/>
          </p:nvSpPr>
          <p:spPr>
            <a:xfrm>
              <a:off x="3215010" y="5742440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Control Flow</a:t>
            </a:r>
            <a:endParaRPr/>
          </a:p>
        </p:txBody>
      </p:sp>
      <p:sp>
        <p:nvSpPr>
          <p:cNvPr id="438" name="Google Shape;438;p6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Startup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Hack instructions loaded into ROM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Reset signal initializes computer state (</a:t>
            </a:r>
            <a:r>
              <a:rPr lang="en-US" dirty="0">
                <a:solidFill>
                  <a:srgbClr val="FFAB00"/>
                </a:solidFill>
              </a:rPr>
              <a:t>instruction 0</a:t>
            </a:r>
            <a:r>
              <a:rPr lang="en-US" dirty="0"/>
              <a:t>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Execution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Usually, </a:t>
            </a:r>
            <a:r>
              <a:rPr lang="en-US" dirty="0">
                <a:solidFill>
                  <a:srgbClr val="00B0F0"/>
                </a:solidFill>
              </a:rPr>
              <a:t>advance to next</a:t>
            </a:r>
            <a:r>
              <a:rPr lang="en-US" dirty="0"/>
              <a:t> instruction each cycle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 jump instruction, </a:t>
            </a:r>
            <a:r>
              <a:rPr lang="en-US" dirty="0">
                <a:solidFill>
                  <a:srgbClr val="00CC99"/>
                </a:solidFill>
              </a:rPr>
              <a:t>write a different address</a:t>
            </a:r>
            <a:r>
              <a:rPr lang="en-US" dirty="0"/>
              <a:t> into the PC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39" name="Google Shape;439;p6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40" name="Google Shape;440;p64"/>
          <p:cNvSpPr/>
          <p:nvPr/>
        </p:nvSpPr>
        <p:spPr>
          <a:xfrm rot="5400000">
            <a:off x="5212645" y="5552065"/>
            <a:ext cx="9888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4"/>
          <p:cNvSpPr/>
          <p:nvPr/>
        </p:nvSpPr>
        <p:spPr>
          <a:xfrm>
            <a:off x="3511695" y="4455240"/>
            <a:ext cx="1956300" cy="2203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0101110011100110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1011000101010100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1110001011111100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0101110101101110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0001011000111010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0010111011011001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0110111110101001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0001110010110110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 (Instructions)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4"/>
          <p:cNvSpPr/>
          <p:nvPr/>
        </p:nvSpPr>
        <p:spPr>
          <a:xfrm>
            <a:off x="2996970" y="4455240"/>
            <a:ext cx="514800" cy="20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64"/>
          <p:cNvSpPr/>
          <p:nvPr/>
        </p:nvSpPr>
        <p:spPr>
          <a:xfrm rot="5400000">
            <a:off x="5527345" y="5021115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4"/>
          <p:cNvSpPr/>
          <p:nvPr/>
        </p:nvSpPr>
        <p:spPr>
          <a:xfrm rot="5400000">
            <a:off x="5527345" y="4804890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4"/>
          <p:cNvSpPr/>
          <p:nvPr/>
        </p:nvSpPr>
        <p:spPr>
          <a:xfrm rot="5400000">
            <a:off x="5527345" y="4588640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4"/>
          <p:cNvSpPr/>
          <p:nvPr/>
        </p:nvSpPr>
        <p:spPr>
          <a:xfrm>
            <a:off x="5794170" y="4550071"/>
            <a:ext cx="596700" cy="198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AB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Registers</a:t>
            </a:r>
            <a:endParaRPr/>
          </a:p>
        </p:txBody>
      </p:sp>
      <p:sp>
        <p:nvSpPr>
          <p:cNvPr id="479" name="Google Shape;479;p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D</a:t>
            </a:r>
            <a:r>
              <a:rPr lang="en-US" dirty="0">
                <a:solidFill>
                  <a:srgbClr val="714EA3"/>
                </a:solidFill>
              </a:rPr>
              <a:t> Register</a:t>
            </a:r>
            <a:r>
              <a:rPr lang="en-US" dirty="0"/>
              <a:t>: For storing </a:t>
            </a:r>
            <a:r>
              <a:rPr lang="en-US" b="1" u="sng" dirty="0">
                <a:solidFill>
                  <a:srgbClr val="714EA3"/>
                </a:solidFill>
              </a:rPr>
              <a:t>D</a:t>
            </a:r>
            <a:r>
              <a:rPr lang="en-US" dirty="0"/>
              <a:t>ata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A</a:t>
            </a:r>
            <a:r>
              <a:rPr lang="en-US" dirty="0">
                <a:solidFill>
                  <a:srgbClr val="714EA3"/>
                </a:solidFill>
              </a:rPr>
              <a:t> Register</a:t>
            </a:r>
            <a:r>
              <a:rPr lang="en-US" dirty="0"/>
              <a:t>: For storing data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b="1" u="sng" dirty="0">
                <a:solidFill>
                  <a:srgbClr val="714EA3"/>
                </a:solidFill>
              </a:rPr>
              <a:t>A</a:t>
            </a:r>
            <a:r>
              <a:rPr lang="en-US" dirty="0"/>
              <a:t>ddressing memory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M</a:t>
            </a:r>
            <a:r>
              <a:rPr lang="en-US" dirty="0">
                <a:solidFill>
                  <a:srgbClr val="714EA3"/>
                </a:solidFill>
              </a:rPr>
              <a:t> “Register”</a:t>
            </a:r>
            <a:r>
              <a:rPr lang="en-US" dirty="0"/>
              <a:t>: The 16-bit word in </a:t>
            </a:r>
            <a:r>
              <a:rPr lang="en-US" b="1" u="sng" dirty="0">
                <a:solidFill>
                  <a:srgbClr val="714EA3"/>
                </a:solidFill>
              </a:rPr>
              <a:t>M</a:t>
            </a:r>
            <a:r>
              <a:rPr lang="en-US" dirty="0"/>
              <a:t>emory currently being referenced by the address in A 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80" name="Google Shape;480;p6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81" name="Google Shape;481;p65"/>
          <p:cNvSpPr/>
          <p:nvPr/>
        </p:nvSpPr>
        <p:spPr>
          <a:xfrm>
            <a:off x="5253425" y="4926767"/>
            <a:ext cx="1788600" cy="114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5"/>
          <p:cNvSpPr/>
          <p:nvPr/>
        </p:nvSpPr>
        <p:spPr>
          <a:xfrm>
            <a:off x="5406650" y="53337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108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5"/>
          <p:cNvSpPr/>
          <p:nvPr/>
        </p:nvSpPr>
        <p:spPr>
          <a:xfrm>
            <a:off x="6189050" y="53337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5"/>
          <p:cNvSpPr/>
          <p:nvPr/>
        </p:nvSpPr>
        <p:spPr>
          <a:xfrm>
            <a:off x="2346960" y="4524175"/>
            <a:ext cx="1923165" cy="1727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5"/>
          <p:cNvSpPr/>
          <p:nvPr/>
        </p:nvSpPr>
        <p:spPr>
          <a:xfrm>
            <a:off x="4270125" y="4524175"/>
            <a:ext cx="5148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106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107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108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109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6" name="Google Shape;486;p65"/>
          <p:cNvCxnSpPr>
            <a:stCxn id="482" idx="1"/>
            <a:endCxn id="485" idx="3"/>
          </p:cNvCxnSpPr>
          <p:nvPr/>
        </p:nvCxnSpPr>
        <p:spPr>
          <a:xfrm rot="10800000">
            <a:off x="4785050" y="5387750"/>
            <a:ext cx="621600" cy="231000"/>
          </a:xfrm>
          <a:prstGeom prst="curvedConnector3">
            <a:avLst>
              <a:gd name="adj1" fmla="val 500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7" name="Google Shape;487;p65"/>
          <p:cNvSpPr/>
          <p:nvPr/>
        </p:nvSpPr>
        <p:spPr>
          <a:xfrm>
            <a:off x="1903136" y="5102750"/>
            <a:ext cx="443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A-Instructions</a:t>
            </a:r>
            <a:endParaRPr/>
          </a:p>
        </p:txBody>
      </p:sp>
      <p:sp>
        <p:nvSpPr>
          <p:cNvPr id="493" name="Google Shape;493;p6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Syntax: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dirty="0"/>
              <a:t> can either be: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A decimal </a:t>
            </a:r>
            <a:r>
              <a:rPr lang="en-US" dirty="0"/>
              <a:t>constant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 symbol referring to a constant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Semantics: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Stores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dirty="0"/>
              <a:t> in the A register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94" name="Google Shape;494;p6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95" name="Google Shape;495;p66"/>
          <p:cNvSpPr/>
          <p:nvPr/>
        </p:nvSpPr>
        <p:spPr>
          <a:xfrm>
            <a:off x="1960360" y="1362075"/>
            <a:ext cx="1505700" cy="52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@value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A-Instructions</a:t>
            </a:r>
            <a:endParaRPr/>
          </a:p>
        </p:txBody>
      </p:sp>
      <p:sp>
        <p:nvSpPr>
          <p:cNvPr id="501" name="Google Shape;501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55028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Symbolic Syntax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Loads a value into the A register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502" name="Google Shape;502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03" name="Google Shape;503;p67"/>
          <p:cNvSpPr txBox="1"/>
          <p:nvPr/>
        </p:nvSpPr>
        <p:spPr>
          <a:xfrm>
            <a:off x="4537149" y="1358934"/>
            <a:ext cx="355028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Syntax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472" marR="0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472" marR="0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7"/>
          <p:cNvSpPr/>
          <p:nvPr/>
        </p:nvSpPr>
        <p:spPr>
          <a:xfrm>
            <a:off x="4996238" y="2109850"/>
            <a:ext cx="3362902" cy="542084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6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000000000010101</a:t>
            </a:r>
            <a:endParaRPr sz="1200" b="1" i="0" u="none" strike="noStrike" cap="none">
              <a:solidFill>
                <a:srgbClr val="FF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5" name="Google Shape;505;p67"/>
          <p:cNvSpPr/>
          <p:nvPr/>
        </p:nvSpPr>
        <p:spPr>
          <a:xfrm rot="5400000">
            <a:off x="5103626" y="2643101"/>
            <a:ext cx="150300" cy="2526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6" name="Google Shape;506;p67"/>
          <p:cNvSpPr/>
          <p:nvPr/>
        </p:nvSpPr>
        <p:spPr>
          <a:xfrm rot="5400000">
            <a:off x="6679434" y="1393782"/>
            <a:ext cx="150301" cy="2749729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7" name="Google Shape;507;p67"/>
          <p:cNvSpPr/>
          <p:nvPr/>
        </p:nvSpPr>
        <p:spPr>
          <a:xfrm>
            <a:off x="4687850" y="3193176"/>
            <a:ext cx="1627304" cy="612000"/>
          </a:xfrm>
          <a:prstGeom prst="wedgeRectCallout">
            <a:avLst>
              <a:gd name="adj1" fmla="val -19879"/>
              <a:gd name="adj2" fmla="val -102442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Family:</a:t>
            </a:r>
            <a:endParaRPr sz="1400" b="1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A-Instruction</a:t>
            </a:r>
            <a:endParaRPr sz="14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8" name="Google Shape;508;p67"/>
          <p:cNvSpPr/>
          <p:nvPr/>
        </p:nvSpPr>
        <p:spPr>
          <a:xfrm>
            <a:off x="6677689" y="3191168"/>
            <a:ext cx="1681451" cy="762000"/>
          </a:xfrm>
          <a:prstGeom prst="wedgeRectCallout">
            <a:avLst>
              <a:gd name="adj1" fmla="val -47661"/>
              <a:gd name="adj2" fmla="val -94395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Value:</a:t>
            </a:r>
            <a:endParaRPr sz="1400" b="1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Binary encoding of 21</a:t>
            </a:r>
            <a:endParaRPr sz="14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Google Shape;509;p67"/>
          <p:cNvSpPr/>
          <p:nvPr/>
        </p:nvSpPr>
        <p:spPr>
          <a:xfrm>
            <a:off x="840700" y="2109850"/>
            <a:ext cx="1505700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endParaRPr sz="2000" b="1" i="0" u="none" strike="noStrike" cap="none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0" name="Google Shape;510;p67"/>
          <p:cNvSpPr/>
          <p:nvPr/>
        </p:nvSpPr>
        <p:spPr>
          <a:xfrm>
            <a:off x="3205550" y="436687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7"/>
          <p:cNvSpPr/>
          <p:nvPr/>
        </p:nvSpPr>
        <p:spPr>
          <a:xfrm>
            <a:off x="3205550" y="463897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67"/>
          <p:cNvSpPr/>
          <p:nvPr/>
        </p:nvSpPr>
        <p:spPr>
          <a:xfrm>
            <a:off x="4368200" y="436687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4368200" y="463897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3205550" y="5730690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3205550" y="6002790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4368200" y="5730690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4368200" y="6002790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289000" y="4697290"/>
            <a:ext cx="1314300" cy="1583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@21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9" name="Google Shape;519;p67"/>
          <p:cNvCxnSpPr>
            <a:stCxn id="511" idx="1"/>
          </p:cNvCxnSpPr>
          <p:nvPr/>
        </p:nvCxnSpPr>
        <p:spPr>
          <a:xfrm flipH="1">
            <a:off x="1874750" y="4900128"/>
            <a:ext cx="1330800" cy="454800"/>
          </a:xfrm>
          <a:prstGeom prst="bentConnector3">
            <a:avLst>
              <a:gd name="adj1" fmla="val 2481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20" name="Google Shape;520;p67"/>
          <p:cNvCxnSpPr>
            <a:stCxn id="515" idx="1"/>
          </p:cNvCxnSpPr>
          <p:nvPr/>
        </p:nvCxnSpPr>
        <p:spPr>
          <a:xfrm rot="10800000">
            <a:off x="1884350" y="5636640"/>
            <a:ext cx="1321200" cy="627300"/>
          </a:xfrm>
          <a:prstGeom prst="bentConnector3">
            <a:avLst>
              <a:gd name="adj1" fmla="val 2573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504" grpId="0" animBg="1"/>
      <p:bldP spid="505" grpId="0" animBg="1"/>
      <p:bldP spid="506" grpId="0" animBg="1"/>
      <p:bldP spid="507" grpId="0" animBg="1"/>
      <p:bldP spid="508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Symbols</a:t>
            </a:r>
            <a:endParaRPr/>
          </a:p>
        </p:txBody>
      </p:sp>
      <p:sp>
        <p:nvSpPr>
          <p:cNvPr id="526" name="Google Shape;526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Symbols are simply an </a:t>
            </a:r>
            <a:r>
              <a:rPr lang="en-US" u="sng" dirty="0"/>
              <a:t>alias</a:t>
            </a:r>
            <a:r>
              <a:rPr lang="en-US" dirty="0"/>
              <a:t> for some address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Only in the symbolic code—don’t turn into a binary instruction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Assembler converts use of that symbol to its value instead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27" name="Google Shape;527;p6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28" name="Google Shape;528;p68"/>
          <p:cNvSpPr/>
          <p:nvPr/>
        </p:nvSpPr>
        <p:spPr>
          <a:xfrm>
            <a:off x="1308400" y="4012950"/>
            <a:ext cx="1314300" cy="22845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(LOOP)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@21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</a:t>
            </a:r>
            <a:r>
              <a:rPr lang="en-US" sz="16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endParaRPr sz="1600" b="1" i="0" u="none" strike="noStrike" cap="none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9" name="Google Shape;529;p68"/>
          <p:cNvSpPr txBox="1"/>
          <p:nvPr/>
        </p:nvSpPr>
        <p:spPr>
          <a:xfrm>
            <a:off x="815925" y="4013000"/>
            <a:ext cx="4926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0" name="Google Shape;530;p68"/>
          <p:cNvSpPr/>
          <p:nvPr/>
        </p:nvSpPr>
        <p:spPr>
          <a:xfrm>
            <a:off x="5560049" y="4012925"/>
            <a:ext cx="2225825" cy="22845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0000000000000011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1110101010010000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0000000000010101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1110111111010000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00000000000000</a:t>
            </a:r>
            <a:r>
              <a:rPr lang="en-US" sz="16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1600" b="1" i="0" u="none" strike="noStrike" cap="none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1" name="Google Shape;531;p68"/>
          <p:cNvSpPr txBox="1"/>
          <p:nvPr/>
        </p:nvSpPr>
        <p:spPr>
          <a:xfrm>
            <a:off x="5067450" y="4012975"/>
            <a:ext cx="4926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2" name="Google Shape;532;p68"/>
          <p:cNvSpPr txBox="1"/>
          <p:nvPr/>
        </p:nvSpPr>
        <p:spPr>
          <a:xfrm>
            <a:off x="3304613" y="4695650"/>
            <a:ext cx="15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Assemble</a:t>
            </a:r>
            <a:endParaRPr sz="14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8"/>
          <p:cNvSpPr/>
          <p:nvPr/>
        </p:nvSpPr>
        <p:spPr>
          <a:xfrm>
            <a:off x="3182013" y="4992750"/>
            <a:ext cx="1423200" cy="4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8"/>
          <p:cNvSpPr/>
          <p:nvPr/>
        </p:nvSpPr>
        <p:spPr>
          <a:xfrm>
            <a:off x="3156725" y="3564975"/>
            <a:ext cx="1869300" cy="98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LOOP = 02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 animBg="1"/>
      <p:bldP spid="529" grpId="0"/>
      <p:bldP spid="530" grpId="0" animBg="1"/>
      <p:bldP spid="531" grpId="0"/>
      <p:bldP spid="532" grpId="0"/>
      <p:bldP spid="533" grpId="0" animBg="1"/>
      <p:bldP spid="5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Built-In Symbols</a:t>
            </a:r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Using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 )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defines a symbol in ROM / Instructions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Assembler knows a few built-in symbols in RAM / Data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R0, R1, ..., R15</a:t>
            </a:r>
            <a:r>
              <a:rPr lang="en-US" dirty="0"/>
              <a:t>: Correspond to addresses at the very beginning of RAM (0, 1, …, 15)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“Virtual registers,” Useful to store variables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SCREEN, KBD</a:t>
            </a:r>
            <a:r>
              <a:rPr lang="en-US" dirty="0"/>
              <a:t>: Base of I/O Memory Maps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41" name="Google Shape;541;p6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42" name="Google Shape;542;p69"/>
          <p:cNvSpPr/>
          <p:nvPr/>
        </p:nvSpPr>
        <p:spPr>
          <a:xfrm>
            <a:off x="3231265" y="4437063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9"/>
          <p:cNvSpPr/>
          <p:nvPr/>
        </p:nvSpPr>
        <p:spPr>
          <a:xfrm>
            <a:off x="3231265" y="4709163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4" name="Google Shape;544;p69"/>
          <p:cNvSpPr/>
          <p:nvPr/>
        </p:nvSpPr>
        <p:spPr>
          <a:xfrm>
            <a:off x="4393915" y="4437063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9"/>
          <p:cNvSpPr/>
          <p:nvPr/>
        </p:nvSpPr>
        <p:spPr>
          <a:xfrm>
            <a:off x="4393915" y="4709163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6" name="Google Shape;546;p69"/>
          <p:cNvSpPr/>
          <p:nvPr/>
        </p:nvSpPr>
        <p:spPr>
          <a:xfrm>
            <a:off x="3231265" y="5800875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9"/>
          <p:cNvSpPr/>
          <p:nvPr/>
        </p:nvSpPr>
        <p:spPr>
          <a:xfrm>
            <a:off x="3231265" y="6072975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69"/>
          <p:cNvSpPr/>
          <p:nvPr/>
        </p:nvSpPr>
        <p:spPr>
          <a:xfrm>
            <a:off x="4393915" y="5800875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9"/>
          <p:cNvSpPr/>
          <p:nvPr/>
        </p:nvSpPr>
        <p:spPr>
          <a:xfrm>
            <a:off x="4393915" y="6072975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69"/>
          <p:cNvSpPr/>
          <p:nvPr/>
        </p:nvSpPr>
        <p:spPr>
          <a:xfrm>
            <a:off x="1314715" y="4767475"/>
            <a:ext cx="1314300" cy="1583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1" name="Google Shape;551;p69"/>
          <p:cNvCxnSpPr>
            <a:stCxn id="543" idx="1"/>
          </p:cNvCxnSpPr>
          <p:nvPr/>
        </p:nvCxnSpPr>
        <p:spPr>
          <a:xfrm flipH="1">
            <a:off x="1900465" y="4970313"/>
            <a:ext cx="1330800" cy="454800"/>
          </a:xfrm>
          <a:prstGeom prst="bentConnector3">
            <a:avLst>
              <a:gd name="adj1" fmla="val 2627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2" name="Google Shape;552;p69"/>
          <p:cNvCxnSpPr>
            <a:stCxn id="547" idx="1"/>
          </p:cNvCxnSpPr>
          <p:nvPr/>
        </p:nvCxnSpPr>
        <p:spPr>
          <a:xfrm rot="10800000">
            <a:off x="1910065" y="5706825"/>
            <a:ext cx="1321200" cy="627300"/>
          </a:xfrm>
          <a:prstGeom prst="bentConnector3">
            <a:avLst>
              <a:gd name="adj1" fmla="val 2573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58" name="Google Shape;558;p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775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Syntax: 				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dirty="0"/>
              <a:t>  optional)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dirty="0"/>
              <a:t> is a combination of destination registers: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2400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dirty="0"/>
              <a:t> is a computation: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2400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r>
              <a:rPr lang="en-US" dirty="0"/>
              <a:t> is an unconditional or conditional jump: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4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Semantics: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Computes value of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Stores results in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dirty="0"/>
              <a:t> (if specified)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If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r>
              <a:rPr lang="en-US" dirty="0"/>
              <a:t> is specified and condition is true (by testing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dirty="0"/>
              <a:t> result), jump to instruction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ROM[A]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9" name="Google Shape;559;p7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60" name="Google Shape;560;p70"/>
          <p:cNvSpPr/>
          <p:nvPr/>
        </p:nvSpPr>
        <p:spPr>
          <a:xfrm>
            <a:off x="1902370" y="1501858"/>
            <a:ext cx="3066600" cy="406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comp ; jump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70"/>
          <p:cNvSpPr/>
          <p:nvPr/>
        </p:nvSpPr>
        <p:spPr>
          <a:xfrm>
            <a:off x="1135379" y="2323494"/>
            <a:ext cx="3276601" cy="310033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M, D, MD, A, AM, AD, AMD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0"/>
          <p:cNvSpPr/>
          <p:nvPr/>
        </p:nvSpPr>
        <p:spPr>
          <a:xfrm>
            <a:off x="1135379" y="3131530"/>
            <a:ext cx="7680900" cy="570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0, 1, -1, D, A, !D, !A, -D, -A, D+1, A+1, D-1, A-1, D+A, D-A, A-D, D&amp;A, D|A, M, !M, -M, M+1, M-1, D+M, D-M, M-D, D&amp;M, D|M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0"/>
          <p:cNvSpPr/>
          <p:nvPr/>
        </p:nvSpPr>
        <p:spPr>
          <a:xfrm>
            <a:off x="1135379" y="4269772"/>
            <a:ext cx="4358700" cy="309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JGT, JEQ, JGE, JLT, JNE, JLE, JMP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 animBg="1"/>
      <p:bldP spid="562" grpId="0" animBg="1"/>
      <p:bldP spid="5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29" name="Google Shape;629;p7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630" name="Google Shape;630;p75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1" name="Google Shape;631;p75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2" name="Google Shape;632;p75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75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4" name="Google Shape;634;p75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75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6" name="Google Shape;636;p75"/>
          <p:cNvCxnSpPr>
            <a:stCxn id="633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42" name="Google Shape;642;p7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643" name="Google Shape;643;p76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4" name="Google Shape;644;p76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76"/>
          <p:cNvSpPr/>
          <p:nvPr/>
        </p:nvSpPr>
        <p:spPr>
          <a:xfrm>
            <a:off x="6319400" y="2740400"/>
            <a:ext cx="15708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6"/>
          <p:cNvSpPr/>
          <p:nvPr/>
        </p:nvSpPr>
        <p:spPr>
          <a:xfrm>
            <a:off x="6319400" y="30125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7" name="Google Shape;647;p76"/>
          <p:cNvSpPr/>
          <p:nvPr/>
        </p:nvSpPr>
        <p:spPr>
          <a:xfrm>
            <a:off x="6319400" y="34164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8" name="Google Shape;648;p76"/>
          <p:cNvSpPr/>
          <p:nvPr/>
        </p:nvSpPr>
        <p:spPr>
          <a:xfrm>
            <a:off x="6319400" y="38376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9" name="Google Shape;649;p76"/>
          <p:cNvSpPr/>
          <p:nvPr/>
        </p:nvSpPr>
        <p:spPr>
          <a:xfrm>
            <a:off x="6812000" y="30125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0" name="Google Shape;650;p76"/>
          <p:cNvSpPr/>
          <p:nvPr/>
        </p:nvSpPr>
        <p:spPr>
          <a:xfrm>
            <a:off x="6812000" y="34164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1" name="Google Shape;651;p76"/>
          <p:cNvSpPr/>
          <p:nvPr/>
        </p:nvSpPr>
        <p:spPr>
          <a:xfrm>
            <a:off x="6812000" y="38376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2" name="Google Shape;652;p76"/>
          <p:cNvSpPr/>
          <p:nvPr/>
        </p:nvSpPr>
        <p:spPr>
          <a:xfrm>
            <a:off x="6319400" y="4241500"/>
            <a:ext cx="15708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3" name="Google Shape;653;p76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76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5" name="Google Shape;655;p76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76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7" name="Google Shape;657;p76"/>
          <p:cNvCxnSpPr>
            <a:stCxn id="654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8" name="Google Shape;658;p76"/>
          <p:cNvSpPr/>
          <p:nvPr/>
        </p:nvSpPr>
        <p:spPr>
          <a:xfrm>
            <a:off x="399410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6"/>
          <p:cNvSpPr/>
          <p:nvPr/>
        </p:nvSpPr>
        <p:spPr>
          <a:xfrm>
            <a:off x="399410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76"/>
          <p:cNvSpPr/>
          <p:nvPr/>
        </p:nvSpPr>
        <p:spPr>
          <a:xfrm>
            <a:off x="515675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76"/>
          <p:cNvSpPr/>
          <p:nvPr/>
        </p:nvSpPr>
        <p:spPr>
          <a:xfrm>
            <a:off x="515675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2" name="Google Shape;662;p76"/>
          <p:cNvCxnSpPr>
            <a:stCxn id="659" idx="1"/>
          </p:cNvCxnSpPr>
          <p:nvPr/>
        </p:nvCxnSpPr>
        <p:spPr>
          <a:xfrm flipH="1">
            <a:off x="1865000" y="3969504"/>
            <a:ext cx="2129100" cy="428100"/>
          </a:xfrm>
          <a:prstGeom prst="bentConnector3">
            <a:avLst>
              <a:gd name="adj1" fmla="val 12854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dirty="0">
                <a:solidFill>
                  <a:srgbClr val="492982"/>
                </a:solidFill>
              </a:rPr>
              <a:t>Strategies for Annotating Texts</a:t>
            </a:r>
          </a:p>
          <a:p>
            <a:pPr marL="640080" lvl="1" indent="-283464"/>
            <a:r>
              <a:rPr lang="en-US" b="1" dirty="0">
                <a:solidFill>
                  <a:srgbClr val="492982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68" name="Google Shape;668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69" name="Google Shape;669;p77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@EXAMPLE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D;JGT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0" name="Google Shape;670;p77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Google Shape;671;p77"/>
          <p:cNvSpPr/>
          <p:nvPr/>
        </p:nvSpPr>
        <p:spPr>
          <a:xfrm>
            <a:off x="6319400" y="2740400"/>
            <a:ext cx="15708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77"/>
          <p:cNvSpPr/>
          <p:nvPr/>
        </p:nvSpPr>
        <p:spPr>
          <a:xfrm>
            <a:off x="6319400" y="30125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3" name="Google Shape;673;p77"/>
          <p:cNvSpPr/>
          <p:nvPr/>
        </p:nvSpPr>
        <p:spPr>
          <a:xfrm>
            <a:off x="6319400" y="34164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4" name="Google Shape;674;p77"/>
          <p:cNvSpPr/>
          <p:nvPr/>
        </p:nvSpPr>
        <p:spPr>
          <a:xfrm>
            <a:off x="6319400" y="38376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5" name="Google Shape;675;p77"/>
          <p:cNvSpPr/>
          <p:nvPr/>
        </p:nvSpPr>
        <p:spPr>
          <a:xfrm>
            <a:off x="6812000" y="30125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6" name="Google Shape;676;p77"/>
          <p:cNvSpPr/>
          <p:nvPr/>
        </p:nvSpPr>
        <p:spPr>
          <a:xfrm>
            <a:off x="6812000" y="34164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7" name="Google Shape;677;p77"/>
          <p:cNvSpPr/>
          <p:nvPr/>
        </p:nvSpPr>
        <p:spPr>
          <a:xfrm>
            <a:off x="6812000" y="38376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8" name="Google Shape;678;p77"/>
          <p:cNvSpPr/>
          <p:nvPr/>
        </p:nvSpPr>
        <p:spPr>
          <a:xfrm>
            <a:off x="6319400" y="4241500"/>
            <a:ext cx="15708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9" name="Google Shape;679;p77"/>
          <p:cNvSpPr/>
          <p:nvPr/>
        </p:nvSpPr>
        <p:spPr>
          <a:xfrm>
            <a:off x="3994100" y="503504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77"/>
          <p:cNvSpPr/>
          <p:nvPr/>
        </p:nvSpPr>
        <p:spPr>
          <a:xfrm>
            <a:off x="3994100" y="530714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77"/>
          <p:cNvSpPr/>
          <p:nvPr/>
        </p:nvSpPr>
        <p:spPr>
          <a:xfrm>
            <a:off x="5156750" y="503504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77"/>
          <p:cNvSpPr/>
          <p:nvPr/>
        </p:nvSpPr>
        <p:spPr>
          <a:xfrm>
            <a:off x="5156750" y="530714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3" name="Google Shape;683;p77"/>
          <p:cNvCxnSpPr>
            <a:stCxn id="680" idx="1"/>
          </p:cNvCxnSpPr>
          <p:nvPr/>
        </p:nvCxnSpPr>
        <p:spPr>
          <a:xfrm rot="10800000">
            <a:off x="1865000" y="4764298"/>
            <a:ext cx="2129100" cy="804000"/>
          </a:xfrm>
          <a:prstGeom prst="bentConnector3">
            <a:avLst>
              <a:gd name="adj1" fmla="val 1376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84" name="Google Shape;684;p77"/>
          <p:cNvSpPr txBox="1"/>
          <p:nvPr/>
        </p:nvSpPr>
        <p:spPr>
          <a:xfrm>
            <a:off x="3455300" y="5829448"/>
            <a:ext cx="3649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(Will jump to instruction 0, since D &gt; 0)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7"/>
          <p:cNvSpPr/>
          <p:nvPr/>
        </p:nvSpPr>
        <p:spPr>
          <a:xfrm>
            <a:off x="399410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77"/>
          <p:cNvSpPr/>
          <p:nvPr/>
        </p:nvSpPr>
        <p:spPr>
          <a:xfrm>
            <a:off x="399410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7" name="Google Shape;687;p77"/>
          <p:cNvSpPr/>
          <p:nvPr/>
        </p:nvSpPr>
        <p:spPr>
          <a:xfrm>
            <a:off x="515675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7"/>
          <p:cNvSpPr/>
          <p:nvPr/>
        </p:nvSpPr>
        <p:spPr>
          <a:xfrm>
            <a:off x="515675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9" name="Google Shape;689;p77"/>
          <p:cNvCxnSpPr>
            <a:stCxn id="686" idx="1"/>
          </p:cNvCxnSpPr>
          <p:nvPr/>
        </p:nvCxnSpPr>
        <p:spPr>
          <a:xfrm flipH="1">
            <a:off x="1865000" y="3969504"/>
            <a:ext cx="2129100" cy="428100"/>
          </a:xfrm>
          <a:prstGeom prst="bentConnector3">
            <a:avLst>
              <a:gd name="adj1" fmla="val 12854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90" name="Google Shape;690;p77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77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2" name="Google Shape;692;p77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7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94" name="Google Shape;694;p77"/>
          <p:cNvCxnSpPr>
            <a:stCxn id="691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69" name="Google Shape;569;p7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570" name="Google Shape;570;p7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571" name="Google Shape;571;p71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2" name="Google Shape;572;p71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71"/>
          <p:cNvSpPr/>
          <p:nvPr/>
        </p:nvSpPr>
        <p:spPr>
          <a:xfrm rot="5400000">
            <a:off x="7855011" y="2078124"/>
            <a:ext cx="138972" cy="1297123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1"/>
          <p:cNvSpPr/>
          <p:nvPr/>
        </p:nvSpPr>
        <p:spPr>
          <a:xfrm>
            <a:off x="7422778" y="3072087"/>
            <a:ext cx="1357800" cy="762000"/>
          </a:xfrm>
          <a:prstGeom prst="wedgeRectCallout">
            <a:avLst>
              <a:gd name="adj1" fmla="val -20835"/>
              <a:gd name="adj2" fmla="val -835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Jump: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Condition for jumping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5" name="Google Shape;575;p71"/>
          <p:cNvSpPr/>
          <p:nvPr/>
        </p:nvSpPr>
        <p:spPr>
          <a:xfrm rot="5400000">
            <a:off x="6462323" y="2138512"/>
            <a:ext cx="137160" cy="11811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1"/>
          <p:cNvSpPr/>
          <p:nvPr/>
        </p:nvSpPr>
        <p:spPr>
          <a:xfrm>
            <a:off x="5798967" y="3069416"/>
            <a:ext cx="1508476" cy="762000"/>
          </a:xfrm>
          <a:prstGeom prst="wedgeRectCallout">
            <a:avLst>
              <a:gd name="adj1" fmla="val -20889"/>
              <a:gd name="adj2" fmla="val -83504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Dest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Where to store result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7" name="Google Shape;577;p71"/>
          <p:cNvSpPr/>
          <p:nvPr/>
        </p:nvSpPr>
        <p:spPr>
          <a:xfrm rot="5400000">
            <a:off x="4249167" y="1268048"/>
            <a:ext cx="139208" cy="2929604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1"/>
          <p:cNvSpPr/>
          <p:nvPr/>
        </p:nvSpPr>
        <p:spPr>
          <a:xfrm>
            <a:off x="2922690" y="3064467"/>
            <a:ext cx="2762712" cy="762000"/>
          </a:xfrm>
          <a:prstGeom prst="wedgeRectCallout">
            <a:avLst>
              <a:gd name="adj1" fmla="val -21372"/>
              <a:gd name="adj2" fmla="val -83504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ALU Operation (a bit chooses between A and M)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9" name="Google Shape;579;p71"/>
          <p:cNvSpPr/>
          <p:nvPr/>
        </p:nvSpPr>
        <p:spPr>
          <a:xfrm rot="5400000">
            <a:off x="2420020" y="2478492"/>
            <a:ext cx="131798" cy="503562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1"/>
          <p:cNvSpPr/>
          <p:nvPr/>
        </p:nvSpPr>
        <p:spPr>
          <a:xfrm>
            <a:off x="1836557" y="3064467"/>
            <a:ext cx="966900" cy="762000"/>
          </a:xfrm>
          <a:prstGeom prst="wedgeRectCallout">
            <a:avLst>
              <a:gd name="adj1" fmla="val 20545"/>
              <a:gd name="adj2" fmla="val -83504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Unused</a:t>
            </a:r>
            <a:endParaRPr sz="1400" b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81" name="Google Shape;581;p71"/>
          <p:cNvSpPr/>
          <p:nvPr/>
        </p:nvSpPr>
        <p:spPr>
          <a:xfrm>
            <a:off x="121483" y="3064467"/>
            <a:ext cx="1595841" cy="762000"/>
          </a:xfrm>
          <a:prstGeom prst="wedgeRectCallout">
            <a:avLst>
              <a:gd name="adj1" fmla="val 70943"/>
              <a:gd name="adj2" fmla="val -8478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Family: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C-Instruction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82" name="Google Shape;582;p71"/>
          <p:cNvSpPr/>
          <p:nvPr/>
        </p:nvSpPr>
        <p:spPr>
          <a:xfrm rot="5400000">
            <a:off x="1959982" y="2610280"/>
            <a:ext cx="119184" cy="2526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588" name="Google Shape;588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89" name="Google Shape;589;p7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90" name="Google Shape;590;p72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1" name="Google Shape;591;p72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94" name="Google Shape;59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488" y="4116230"/>
            <a:ext cx="4983075" cy="221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</p:pic>
      <p:sp>
        <p:nvSpPr>
          <p:cNvPr id="595" name="Google Shape;595;p72"/>
          <p:cNvSpPr/>
          <p:nvPr/>
        </p:nvSpPr>
        <p:spPr>
          <a:xfrm>
            <a:off x="757700" y="4963993"/>
            <a:ext cx="1447500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3;p71">
            <a:extLst>
              <a:ext uri="{FF2B5EF4-FFF2-40B4-BE49-F238E27FC236}">
                <a16:creationId xmlns:a16="http://schemas.microsoft.com/office/drawing/2014/main" id="{77B2D4C3-144B-5E8D-686C-3052E91F1955}"/>
              </a:ext>
            </a:extLst>
          </p:cNvPr>
          <p:cNvSpPr/>
          <p:nvPr/>
        </p:nvSpPr>
        <p:spPr>
          <a:xfrm rot="5400000">
            <a:off x="7855011" y="2078124"/>
            <a:ext cx="138972" cy="1297123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74;p71">
            <a:extLst>
              <a:ext uri="{FF2B5EF4-FFF2-40B4-BE49-F238E27FC236}">
                <a16:creationId xmlns:a16="http://schemas.microsoft.com/office/drawing/2014/main" id="{6FB5FE7E-1754-0BCA-59AA-2CE788C3C11C}"/>
              </a:ext>
            </a:extLst>
          </p:cNvPr>
          <p:cNvSpPr/>
          <p:nvPr/>
        </p:nvSpPr>
        <p:spPr>
          <a:xfrm>
            <a:off x="7422778" y="3072087"/>
            <a:ext cx="1357800" cy="762000"/>
          </a:xfrm>
          <a:prstGeom prst="wedgeRectCallout">
            <a:avLst>
              <a:gd name="adj1" fmla="val -20835"/>
              <a:gd name="adj2" fmla="val -835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Jump: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Condition for jumping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601" name="Google Shape;601;p7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602" name="Google Shape;602;p7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03" name="Google Shape;603;p73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4" name="Google Shape;604;p73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07" name="Google Shape;60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175" y="4145888"/>
            <a:ext cx="5391650" cy="19684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608" name="Google Shape;608;p73"/>
          <p:cNvSpPr/>
          <p:nvPr/>
        </p:nvSpPr>
        <p:spPr>
          <a:xfrm>
            <a:off x="520936" y="4973625"/>
            <a:ext cx="1447500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5;p71">
            <a:extLst>
              <a:ext uri="{FF2B5EF4-FFF2-40B4-BE49-F238E27FC236}">
                <a16:creationId xmlns:a16="http://schemas.microsoft.com/office/drawing/2014/main" id="{341EAFD0-6F41-3657-4E9A-405265CBD0BE}"/>
              </a:ext>
            </a:extLst>
          </p:cNvPr>
          <p:cNvSpPr/>
          <p:nvPr/>
        </p:nvSpPr>
        <p:spPr>
          <a:xfrm rot="5400000">
            <a:off x="6462323" y="2138512"/>
            <a:ext cx="137160" cy="11811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76;p71">
            <a:extLst>
              <a:ext uri="{FF2B5EF4-FFF2-40B4-BE49-F238E27FC236}">
                <a16:creationId xmlns:a16="http://schemas.microsoft.com/office/drawing/2014/main" id="{082D8C9C-5565-52DD-AAB6-EA7B5BE0388D}"/>
              </a:ext>
            </a:extLst>
          </p:cNvPr>
          <p:cNvSpPr/>
          <p:nvPr/>
        </p:nvSpPr>
        <p:spPr>
          <a:xfrm>
            <a:off x="5798967" y="3069416"/>
            <a:ext cx="1508476" cy="762000"/>
          </a:xfrm>
          <a:prstGeom prst="wedgeRectCallout">
            <a:avLst>
              <a:gd name="adj1" fmla="val -20889"/>
              <a:gd name="adj2" fmla="val -83504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Dest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Where to store result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614" name="Google Shape;614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615" name="Google Shape;615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16" name="Google Shape;616;p74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Google Shape;617;p74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 dirty="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9" name="Google Shape;619;p74"/>
          <p:cNvSpPr/>
          <p:nvPr/>
        </p:nvSpPr>
        <p:spPr>
          <a:xfrm>
            <a:off x="6324037" y="2767978"/>
            <a:ext cx="2753435" cy="813888"/>
          </a:xfrm>
          <a:prstGeom prst="wedgeRectCallout">
            <a:avLst>
              <a:gd name="adj1" fmla="val -71740"/>
              <a:gd name="adj2" fmla="val -46473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ALU Operation (a bit chooses between A and M)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pic>
        <p:nvPicPr>
          <p:cNvPr id="620" name="Google Shape;62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" y="2833361"/>
            <a:ext cx="4750784" cy="4017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sp>
        <p:nvSpPr>
          <p:cNvPr id="621" name="Google Shape;621;p74"/>
          <p:cNvSpPr/>
          <p:nvPr/>
        </p:nvSpPr>
        <p:spPr>
          <a:xfrm>
            <a:off x="82402" y="4742477"/>
            <a:ext cx="1288895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4"/>
          <p:cNvSpPr txBox="1"/>
          <p:nvPr/>
        </p:nvSpPr>
        <p:spPr>
          <a:xfrm>
            <a:off x="5919000" y="4742477"/>
            <a:ext cx="26154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just pattern matching text!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have “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1+M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4"/>
          <p:cNvSpPr/>
          <p:nvPr/>
        </p:nvSpPr>
        <p:spPr>
          <a:xfrm>
            <a:off x="4564380" y="5185975"/>
            <a:ext cx="457200" cy="33281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77;p71">
            <a:extLst>
              <a:ext uri="{FF2B5EF4-FFF2-40B4-BE49-F238E27FC236}">
                <a16:creationId xmlns:a16="http://schemas.microsoft.com/office/drawing/2014/main" id="{25F2AD17-1860-EB3C-1A74-9C7E2FAC653B}"/>
              </a:ext>
            </a:extLst>
          </p:cNvPr>
          <p:cNvSpPr/>
          <p:nvPr/>
        </p:nvSpPr>
        <p:spPr>
          <a:xfrm rot="5400000">
            <a:off x="4249167" y="1268048"/>
            <a:ext cx="139208" cy="2929604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9;p7">
            <a:extLst>
              <a:ext uri="{FF2B5EF4-FFF2-40B4-BE49-F238E27FC236}">
                <a16:creationId xmlns:a16="http://schemas.microsoft.com/office/drawing/2014/main" id="{2C94029B-7B42-684B-9F56-57CC0BCB3D49}"/>
              </a:ext>
            </a:extLst>
          </p:cNvPr>
          <p:cNvSpPr txBox="1">
            <a:spLocks/>
          </p:cNvSpPr>
          <p:nvPr/>
        </p:nvSpPr>
        <p:spPr>
          <a:xfrm>
            <a:off x="396875" y="2146437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0 1 1 1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0 0 1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0 0 0 1 1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0 0 </a:t>
            </a:r>
            <a:r>
              <a:rPr lang="en-US" sz="2800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lang="en-US" sz="2800" dirty="0">
              <a:solidFill>
                <a:srgbClr val="FF329A"/>
              </a:solidFill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0 1 0 0 1 1 1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0 1 0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endParaRPr lang="en-US" sz="2800" b="1" i="0" u="none" strike="noStrike" cap="none" dirty="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0 0 1 1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0 0 </a:t>
            </a:r>
            <a:r>
              <a:rPr lang="en-US" sz="2800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lang="en-US" sz="2800" dirty="0">
              <a:solidFill>
                <a:srgbClr val="FF329A"/>
              </a:solidFill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dirty="0">
                <a:solidFill>
                  <a:schemeClr val="tx1"/>
                </a:solidFill>
              </a:rPr>
              <a:t>We’re lost…</a:t>
            </a:r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6583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C-instruction encoding for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D;JGE</a:t>
            </a:r>
            <a:r>
              <a:rPr lang="en-US" sz="2600" dirty="0"/>
              <a:t>?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1582491-C75C-70FB-F579-71A885CE3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73954"/>
                  </p:ext>
                </p:extLst>
              </p:nvPr>
            </p:nvGraphicFramePr>
            <p:xfrm>
              <a:off x="-1" y="25066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1582491-C75C-70FB-F579-71A885CE39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5066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75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6583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C-instruction encoding for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D;JGE</a:t>
            </a:r>
            <a:r>
              <a:rPr lang="en-US" sz="2600" dirty="0"/>
              <a:t>?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" name="Google Shape;620;p74">
            <a:extLst>
              <a:ext uri="{FF2B5EF4-FFF2-40B4-BE49-F238E27FC236}">
                <a16:creationId xmlns:a16="http://schemas.microsoft.com/office/drawing/2014/main" id="{0CC7EAFF-F3D7-BB5B-D340-8613D42A9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456" y="2033965"/>
            <a:ext cx="4636504" cy="39205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pic>
        <p:nvPicPr>
          <p:cNvPr id="3" name="Google Shape;607;p73">
            <a:extLst>
              <a:ext uri="{FF2B5EF4-FFF2-40B4-BE49-F238E27FC236}">
                <a16:creationId xmlns:a16="http://schemas.microsoft.com/office/drawing/2014/main" id="{66ECD1BD-27DA-CB87-B3F8-62C122D76F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4" y="4937760"/>
            <a:ext cx="5264251" cy="19219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" name="Google Shape;594;p72">
            <a:extLst>
              <a:ext uri="{FF2B5EF4-FFF2-40B4-BE49-F238E27FC236}">
                <a16:creationId xmlns:a16="http://schemas.microsoft.com/office/drawing/2014/main" id="{385C2A14-4DC2-8F1B-E6E4-4FADCB19EB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622565"/>
            <a:ext cx="5064881" cy="22542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41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I/O, Memory Mapping, External vs. Internal Memory</a:t>
            </a:r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168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 Assembly: Input / Output</a:t>
            </a:r>
            <a:endParaRPr dirty="0"/>
          </a:p>
        </p:txBody>
      </p:sp>
      <p:sp>
        <p:nvSpPr>
          <p:cNvPr id="408" name="Google Shape;408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Two memory maps are created for you by underlying hardware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 is a huge map where each pixel is one bit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 is a single 16-bit word map with code of current key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09" name="Google Shape;409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2278920" y="3141759"/>
            <a:ext cx="1809300" cy="23121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@KBD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D=M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@SCREEN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5301644" y="3688113"/>
            <a:ext cx="3148500" cy="9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contains code of current key (e.g., 67 for “C”)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20"/>
          <p:cNvCxnSpPr>
            <a:stCxn id="411" idx="1"/>
          </p:cNvCxnSpPr>
          <p:nvPr/>
        </p:nvCxnSpPr>
        <p:spPr>
          <a:xfrm flipH="1">
            <a:off x="2728244" y="4145913"/>
            <a:ext cx="25734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13" name="Google Shape;413;p20"/>
          <p:cNvSpPr/>
          <p:nvPr/>
        </p:nvSpPr>
        <p:spPr>
          <a:xfrm>
            <a:off x="5301644" y="4763879"/>
            <a:ext cx="3148500" cy="9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16 bits of screen (top left) show binary for 67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0"/>
          <p:cNvCxnSpPr>
            <a:stCxn id="413" idx="1"/>
          </p:cNvCxnSpPr>
          <p:nvPr/>
        </p:nvCxnSpPr>
        <p:spPr>
          <a:xfrm flipH="1">
            <a:off x="2757344" y="5221679"/>
            <a:ext cx="25443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graphicFrame>
        <p:nvGraphicFramePr>
          <p:cNvPr id="415" name="Google Shape;415;p20"/>
          <p:cNvGraphicFramePr/>
          <p:nvPr/>
        </p:nvGraphicFramePr>
        <p:xfrm>
          <a:off x="2757345" y="5855672"/>
          <a:ext cx="6126400" cy="566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/>
      <p:bldP spid="411" grpId="0" animBg="1"/>
      <p:bldP spid="4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Hack: Input / Output</a:t>
            </a:r>
            <a:endParaRPr dirty="0"/>
          </a:p>
        </p:txBody>
      </p:sp>
      <p:sp>
        <p:nvSpPr>
          <p:cNvPr id="421" name="Google Shape;421;p21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5861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I/O is </a:t>
            </a:r>
            <a:r>
              <a:rPr lang="en-US" b="1" dirty="0"/>
              <a:t>memory mapped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Corresponds to some region of RAM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Low-level drivers are constantly refreshing</a:t>
            </a:r>
            <a:endParaRPr dirty="0"/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3769000" y="1415050"/>
            <a:ext cx="5177400" cy="507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3973325" y="2078575"/>
            <a:ext cx="2256900" cy="42741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2194725" y="5705578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6663725" y="2078575"/>
            <a:ext cx="2091300" cy="42741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6840675" y="4033067"/>
            <a:ext cx="1788600" cy="114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6840675" y="5279950"/>
            <a:ext cx="1788600" cy="9465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2194725" y="4926603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6065175" y="4883775"/>
            <a:ext cx="7383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152" y="2562753"/>
            <a:ext cx="1274441" cy="1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1"/>
          <p:cNvSpPr/>
          <p:nvPr/>
        </p:nvSpPr>
        <p:spPr>
          <a:xfrm>
            <a:off x="4108875" y="2736050"/>
            <a:ext cx="1956300" cy="13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1110001011111100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4108875" y="4273950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7365825" y="5678225"/>
            <a:ext cx="738300" cy="4122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1"/>
          <p:cNvSpPr/>
          <p:nvPr/>
        </p:nvSpPr>
        <p:spPr>
          <a:xfrm>
            <a:off x="6993900" y="44400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A/M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7776300" y="44400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1"/>
          <p:cNvSpPr/>
          <p:nvPr/>
        </p:nvSpPr>
        <p:spPr>
          <a:xfrm rot="10800000">
            <a:off x="3108525" y="5010750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6065175" y="3159650"/>
            <a:ext cx="7383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1"/>
          <p:cNvSpPr/>
          <p:nvPr/>
        </p:nvSpPr>
        <p:spPr>
          <a:xfrm>
            <a:off x="4108725" y="5134400"/>
            <a:ext cx="1956300" cy="4122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4123625" y="5950350"/>
            <a:ext cx="1956300" cy="2850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3239025" y="5789725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1"/>
          <p:cNvSpPr/>
          <p:nvPr/>
        </p:nvSpPr>
        <p:spPr>
          <a:xfrm rot="10800000">
            <a:off x="5896450" y="5279950"/>
            <a:ext cx="7770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920"/>
              <a:buChar char="❖"/>
            </a:pPr>
            <a:r>
              <a:rPr lang="en-US" sz="2400" b="1"/>
              <a:t>WHAT</a:t>
            </a:r>
            <a:br>
              <a:rPr lang="en-US" sz="2400" b="1"/>
            </a:br>
            <a:r>
              <a:rPr lang="en-US" sz="1800"/>
              <a:t>Intentionality of interacting with a text to enhance the reader's understanding of, recall of, and reaction to the text</a:t>
            </a:r>
            <a:endParaRPr sz="1800">
              <a:solidFill>
                <a:srgbClr val="F1C232"/>
              </a:solidFill>
            </a:endParaRPr>
          </a:p>
        </p:txBody>
      </p:sp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1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Mapped Output</a:t>
            </a:r>
            <a:endParaRPr/>
          </a:p>
        </p:txBody>
      </p:sp>
      <p:sp>
        <p:nvSpPr>
          <p:cNvPr id="448" name="Google Shape;44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Each bit of the screen memory map corresponds to one pixel (1 = black, 0 = white)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The start of the memory map is accessible via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 symbol in </a:t>
            </a:r>
            <a:r>
              <a:rPr lang="en-US" dirty="0" err="1"/>
              <a:t>Hack.asm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49" name="Google Shape;44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50" name="Google Shape;450;p55"/>
          <p:cNvSpPr/>
          <p:nvPr/>
        </p:nvSpPr>
        <p:spPr>
          <a:xfrm>
            <a:off x="6240536" y="3440852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Google Shape;451;p55"/>
          <p:cNvSpPr/>
          <p:nvPr/>
        </p:nvSpPr>
        <p:spPr>
          <a:xfrm rot="10800000">
            <a:off x="5240336" y="4266002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5"/>
          <p:cNvSpPr/>
          <p:nvPr/>
        </p:nvSpPr>
        <p:spPr>
          <a:xfrm>
            <a:off x="6240386" y="4303825"/>
            <a:ext cx="1956300" cy="4122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3" name="Google Shape;453;p55"/>
          <p:cNvGraphicFramePr/>
          <p:nvPr/>
        </p:nvGraphicFramePr>
        <p:xfrm>
          <a:off x="1234800" y="5683976"/>
          <a:ext cx="6674400" cy="862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3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4" name="Google Shape;454;p55"/>
          <p:cNvSpPr/>
          <p:nvPr/>
        </p:nvSpPr>
        <p:spPr>
          <a:xfrm>
            <a:off x="4196036" y="4183855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External Memory Abstraction</a:t>
            </a:r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5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Programmer sees 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RAM32K</a:t>
            </a:r>
            <a:r>
              <a:rPr lang="en-US" dirty="0"/>
              <a:t> memory region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Only 16K + 8K + 1 words are being used</a:t>
            </a:r>
            <a:endParaRPr dirty="0"/>
          </a:p>
          <a:p>
            <a:pPr marL="64008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/>
            <a:r>
              <a:rPr lang="en-US" dirty="0"/>
              <a:t>Split into three parts: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and the rest</a:t>
            </a:r>
            <a:endParaRPr dirty="0"/>
          </a:p>
          <a:p>
            <a:pPr marL="640080" lvl="1" indent="-283464"/>
            <a:r>
              <a:rPr lang="en-US" dirty="0"/>
              <a:t>Screen: 8K words</a:t>
            </a:r>
            <a:endParaRPr dirty="0"/>
          </a:p>
          <a:p>
            <a:pPr marL="640080" lvl="1" indent="-283464"/>
            <a:r>
              <a:rPr lang="en-US" dirty="0"/>
              <a:t>Keyboard: 1 words</a:t>
            </a:r>
            <a:endParaRPr dirty="0"/>
          </a:p>
          <a:p>
            <a:pPr marL="640080" lvl="1" indent="-283464"/>
            <a:r>
              <a:rPr lang="en-US" dirty="0"/>
              <a:t>The rest: 16K words (used for data and instructions)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Programmer can use the same interface to interact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or normal RAM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Just specify address, value, and other inputs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Address determines what part we are interacting with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61" name="Google Shape;461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Internal Memory Implementation</a:t>
            </a:r>
            <a:endParaRPr/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96959" cy="5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In reality, separate memory chips for memory devices is unnecessary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“Drivers” are code relaying changes in memory values to the device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In Hack, it’s not as simple as 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RAM32K</a:t>
            </a:r>
            <a:r>
              <a:rPr lang="en-US" dirty="0"/>
              <a:t> chip</a:t>
            </a:r>
            <a:endParaRPr dirty="0"/>
          </a:p>
          <a:p>
            <a:pPr marL="640080" lvl="1" indent="-283464"/>
            <a:r>
              <a:rPr lang="en-US" dirty="0"/>
              <a:t>Use internal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 chips so our virtual computer can detect and show changes in the screen and keyboard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/>
            <a:r>
              <a:rPr lang="en-US" dirty="0"/>
              <a:t>Our memory chip has three </a:t>
            </a:r>
            <a:r>
              <a:rPr lang="en-US" dirty="0" err="1"/>
              <a:t>subchips</a:t>
            </a:r>
            <a:r>
              <a:rPr lang="en-US" dirty="0"/>
              <a:t>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RAM16K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Process the address given by the programmer and relay the request to the appropriate </a:t>
            </a:r>
            <a:r>
              <a:rPr lang="en-US" dirty="0" err="1"/>
              <a:t>subchip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68" name="Google Shape;468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Abstraction User View</a:t>
            </a:r>
            <a:endParaRPr/>
          </a:p>
        </p:txBody>
      </p:sp>
      <p:sp>
        <p:nvSpPr>
          <p:cNvPr id="474" name="Google Shape;474;p6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75" name="Google Shape;475;p61"/>
          <p:cNvSpPr/>
          <p:nvPr/>
        </p:nvSpPr>
        <p:spPr>
          <a:xfrm>
            <a:off x="3803275" y="1367400"/>
            <a:ext cx="1956300" cy="4852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61"/>
          <p:cNvSpPr/>
          <p:nvPr/>
        </p:nvSpPr>
        <p:spPr>
          <a:xfrm>
            <a:off x="2794350" y="366390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1"/>
          <p:cNvSpPr/>
          <p:nvPr/>
        </p:nvSpPr>
        <p:spPr>
          <a:xfrm>
            <a:off x="1960050" y="3469950"/>
            <a:ext cx="83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61"/>
          <p:cNvCxnSpPr/>
          <p:nvPr/>
        </p:nvCxnSpPr>
        <p:spPr>
          <a:xfrm>
            <a:off x="3080500" y="5183600"/>
            <a:ext cx="6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61"/>
          <p:cNvCxnSpPr/>
          <p:nvPr/>
        </p:nvCxnSpPr>
        <p:spPr>
          <a:xfrm>
            <a:off x="3719200" y="4820300"/>
            <a:ext cx="300" cy="72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61"/>
          <p:cNvCxnSpPr/>
          <p:nvPr/>
        </p:nvCxnSpPr>
        <p:spPr>
          <a:xfrm>
            <a:off x="3080500" y="5704225"/>
            <a:ext cx="6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1" name="Google Shape;481;p61"/>
          <p:cNvSpPr txBox="1"/>
          <p:nvPr/>
        </p:nvSpPr>
        <p:spPr>
          <a:xfrm>
            <a:off x="-203150" y="-309900"/>
            <a:ext cx="61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1"/>
          <p:cNvSpPr txBox="1"/>
          <p:nvPr/>
        </p:nvSpPr>
        <p:spPr>
          <a:xfrm>
            <a:off x="1713250" y="4983500"/>
            <a:ext cx="14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Screen address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1"/>
          <p:cNvSpPr txBox="1"/>
          <p:nvPr/>
        </p:nvSpPr>
        <p:spPr>
          <a:xfrm>
            <a:off x="1574175" y="5504125"/>
            <a:ext cx="15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Keyboard address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Abstraction Internal View</a:t>
            </a:r>
            <a:endParaRPr/>
          </a:p>
        </p:txBody>
      </p:sp>
      <p:sp>
        <p:nvSpPr>
          <p:cNvPr id="489" name="Google Shape;489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90" name="Google Shape;490;p62"/>
          <p:cNvSpPr/>
          <p:nvPr/>
        </p:nvSpPr>
        <p:spPr>
          <a:xfrm>
            <a:off x="628875" y="3863700"/>
            <a:ext cx="83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2"/>
          <p:cNvSpPr txBox="1"/>
          <p:nvPr/>
        </p:nvSpPr>
        <p:spPr>
          <a:xfrm>
            <a:off x="942863" y="4051850"/>
            <a:ext cx="75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2"/>
          <p:cNvSpPr/>
          <p:nvPr/>
        </p:nvSpPr>
        <p:spPr>
          <a:xfrm>
            <a:off x="3463574" y="3863700"/>
            <a:ext cx="1356451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2"/>
          <p:cNvSpPr/>
          <p:nvPr/>
        </p:nvSpPr>
        <p:spPr>
          <a:xfrm>
            <a:off x="6271400" y="1399550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RAM16K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2"/>
          <p:cNvSpPr/>
          <p:nvPr/>
        </p:nvSpPr>
        <p:spPr>
          <a:xfrm>
            <a:off x="6271400" y="3553838"/>
            <a:ext cx="1956300" cy="1396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2"/>
          <p:cNvSpPr/>
          <p:nvPr/>
        </p:nvSpPr>
        <p:spPr>
          <a:xfrm>
            <a:off x="6271400" y="5151950"/>
            <a:ext cx="1956300" cy="95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62"/>
          <p:cNvCxnSpPr/>
          <p:nvPr/>
        </p:nvCxnSpPr>
        <p:spPr>
          <a:xfrm rot="10800000">
            <a:off x="2441475" y="1103025"/>
            <a:ext cx="43800" cy="574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97" name="Google Shape;497;p62"/>
          <p:cNvSpPr txBox="1"/>
          <p:nvPr/>
        </p:nvSpPr>
        <p:spPr>
          <a:xfrm>
            <a:off x="2673750" y="1399575"/>
            <a:ext cx="1509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2"/>
          <p:cNvSpPr/>
          <p:nvPr/>
        </p:nvSpPr>
        <p:spPr>
          <a:xfrm>
            <a:off x="1463175" y="405765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2"/>
          <p:cNvSpPr/>
          <p:nvPr/>
        </p:nvSpPr>
        <p:spPr>
          <a:xfrm>
            <a:off x="5045613" y="405765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2"/>
          <p:cNvSpPr/>
          <p:nvPr/>
        </p:nvSpPr>
        <p:spPr>
          <a:xfrm rot="-2700000">
            <a:off x="4850302" y="3299395"/>
            <a:ext cx="999990" cy="2592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2"/>
          <p:cNvSpPr/>
          <p:nvPr/>
        </p:nvSpPr>
        <p:spPr>
          <a:xfrm rot="2700000">
            <a:off x="4850302" y="4815895"/>
            <a:ext cx="999990" cy="2592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9;p7">
            <a:extLst>
              <a:ext uri="{FF2B5EF4-FFF2-40B4-BE49-F238E27FC236}">
                <a16:creationId xmlns:a16="http://schemas.microsoft.com/office/drawing/2014/main" id="{2C94029B-7B42-684B-9F56-57CC0BCB3D49}"/>
              </a:ext>
            </a:extLst>
          </p:cNvPr>
          <p:cNvSpPr txBox="1">
            <a:spLocks/>
          </p:cNvSpPr>
          <p:nvPr/>
        </p:nvSpPr>
        <p:spPr>
          <a:xfrm>
            <a:off x="396875" y="2085477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Hexadecimal is useful because it’s easier for humans to read while still being interpretable by a computer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0x390B in binary is 0b0011_1001_0000_1011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390 in hexadecimal is 0x186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A programmer can only read from and write to the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>
                <a:solidFill>
                  <a:srgbClr val="00B0F0"/>
                </a:solidFill>
              </a:rPr>
              <a:t> and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>
                <a:solidFill>
                  <a:srgbClr val="00B0F0"/>
                </a:solidFill>
              </a:rPr>
              <a:t> parts of the Hack computer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486855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Which of the following statements is FALSE?</a:t>
            </a: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B248ACD-5D1F-16AD-4879-A98556F11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73954"/>
                  </p:ext>
                </p:extLst>
              </p:nvPr>
            </p:nvGraphicFramePr>
            <p:xfrm>
              <a:off x="-1" y="25066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B248ACD-5D1F-16AD-4879-A98556F118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5066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347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091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47" name="Google Shape;547;p6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Write a program that multiplies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and stores the result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Remember we don’t have a multiply operation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will have to use add and loops to get the job done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Roadmap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Start with pseudocode using if statements, loops, etc.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Remove conditionals and loops by using jumps in pseudocode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Convert pseudocode to assembly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48" name="Google Shape;548;p6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  <p:sp>
        <p:nvSpPr>
          <p:cNvPr id="2" name="Google Shape;554;p67">
            <a:extLst>
              <a:ext uri="{FF2B5EF4-FFF2-40B4-BE49-F238E27FC236}">
                <a16:creationId xmlns:a16="http://schemas.microsoft.com/office/drawing/2014/main" id="{5E5E4DC5-E6EE-156E-140D-C6B9DDCC1AF8}"/>
              </a:ext>
            </a:extLst>
          </p:cNvPr>
          <p:cNvSpPr txBox="1">
            <a:spLocks/>
          </p:cNvSpPr>
          <p:nvPr/>
        </p:nvSpPr>
        <p:spPr>
          <a:xfrm>
            <a:off x="658368" y="2867787"/>
            <a:ext cx="3794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68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7472" indent="-347472"/>
            <a:r>
              <a:rPr lang="en-US" dirty="0"/>
              <a:t>Approach: 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to the result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times</a:t>
            </a:r>
          </a:p>
          <a:p>
            <a:pPr marL="347472" indent="-347472"/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indent="-347472"/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1" name="Google Shape;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2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32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  <p:sp>
        <p:nvSpPr>
          <p:cNvPr id="2" name="Google Shape;554;p67">
            <a:extLst>
              <a:ext uri="{FF2B5EF4-FFF2-40B4-BE49-F238E27FC236}">
                <a16:creationId xmlns:a16="http://schemas.microsoft.com/office/drawing/2014/main" id="{5E5E4DC5-E6EE-156E-140D-C6B9DDCC1AF8}"/>
              </a:ext>
            </a:extLst>
          </p:cNvPr>
          <p:cNvSpPr txBox="1">
            <a:spLocks/>
          </p:cNvSpPr>
          <p:nvPr/>
        </p:nvSpPr>
        <p:spPr>
          <a:xfrm>
            <a:off x="658368" y="2867787"/>
            <a:ext cx="3794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68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7472" indent="-347472"/>
            <a:r>
              <a:rPr lang="en-US" dirty="0"/>
              <a:t>Approach: 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to the result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times</a:t>
            </a:r>
          </a:p>
          <a:p>
            <a:pPr marL="347472" indent="-347472"/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indent="-347472"/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</p:txBody>
      </p:sp>
      <p:sp>
        <p:nvSpPr>
          <p:cNvPr id="3" name="Google Shape;563;g110e224f861_0_0">
            <a:extLst>
              <a:ext uri="{FF2B5EF4-FFF2-40B4-BE49-F238E27FC236}">
                <a16:creationId xmlns:a16="http://schemas.microsoft.com/office/drawing/2014/main" id="{B50D4725-D423-8BC0-FFAF-7A5E1BB29253}"/>
              </a:ext>
            </a:extLst>
          </p:cNvPr>
          <p:cNvSpPr txBox="1"/>
          <p:nvPr/>
        </p:nvSpPr>
        <p:spPr>
          <a:xfrm>
            <a:off x="1240830" y="4320797"/>
            <a:ext cx="2629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39122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69" name="Google Shape;569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Remove loops from pseudocode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labels to notate important sections of the code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70" name="Google Shape;570;p6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71" name="Google Shape;571;p68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1: What happens when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R1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0? What should happen?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8"/>
          <p:cNvSpPr txBox="1"/>
          <p:nvPr/>
        </p:nvSpPr>
        <p:spPr>
          <a:xfrm>
            <a:off x="1169792" y="4120106"/>
            <a:ext cx="2629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68"/>
          <p:cNvSpPr txBox="1"/>
          <p:nvPr/>
        </p:nvSpPr>
        <p:spPr>
          <a:xfrm>
            <a:off x="4955133" y="3327598"/>
            <a:ext cx="3807867" cy="300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R1 = R1 - 1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IF R1 &gt; 0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INFINITE LOOP</a:t>
            </a:r>
            <a:endParaRPr/>
          </a:p>
        </p:txBody>
      </p:sp>
      <p:sp>
        <p:nvSpPr>
          <p:cNvPr id="574" name="Google Shape;574;p68"/>
          <p:cNvSpPr/>
          <p:nvPr/>
        </p:nvSpPr>
        <p:spPr>
          <a:xfrm>
            <a:off x="4164515" y="4578056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80" name="Google Shape;580;p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Remove loops from pseudocode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labels to notate important sections of the code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81" name="Google Shape;581;p6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82" name="Google Shape;582;p69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1: What happens when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R1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0? What should happen?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9"/>
          <p:cNvSpPr txBox="1"/>
          <p:nvPr/>
        </p:nvSpPr>
        <p:spPr>
          <a:xfrm>
            <a:off x="1169792" y="4120106"/>
            <a:ext cx="2629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69"/>
          <p:cNvSpPr txBox="1"/>
          <p:nvPr/>
        </p:nvSpPr>
        <p:spPr>
          <a:xfrm>
            <a:off x="5031333" y="2927622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585" name="Google Shape;585;p69"/>
          <p:cNvSpPr/>
          <p:nvPr/>
        </p:nvSpPr>
        <p:spPr>
          <a:xfrm>
            <a:off x="4164515" y="4578056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92" name="Google Shape;592;p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593" name="Google Shape;593;p7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594" name="Google Shape;594;p70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70"/>
          <p:cNvSpPr txBox="1"/>
          <p:nvPr/>
        </p:nvSpPr>
        <p:spPr>
          <a:xfrm>
            <a:off x="762849" y="2263877"/>
            <a:ext cx="38079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 dirty="0">
              <a:solidFill>
                <a:srgbClr val="FF9A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 dirty="0"/>
          </a:p>
        </p:txBody>
      </p:sp>
      <p:sp>
        <p:nvSpPr>
          <p:cNvPr id="596" name="Google Shape;596;p70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0"/>
          <p:cNvSpPr txBox="1"/>
          <p:nvPr/>
        </p:nvSpPr>
        <p:spPr>
          <a:xfrm>
            <a:off x="5390359" y="2851277"/>
            <a:ext cx="3807867" cy="300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7F064E-2FA2-1A42-C5CC-6D4299BF1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2344"/>
              </p:ext>
            </p:extLst>
          </p:nvPr>
        </p:nvGraphicFramePr>
        <p:xfrm>
          <a:off x="3250499" y="1974339"/>
          <a:ext cx="1909998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232244231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973165804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62036181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395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734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0180BC-CB1D-6F1E-CB7D-42F12EA76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12521"/>
              </p:ext>
            </p:extLst>
          </p:nvPr>
        </p:nvGraphicFramePr>
        <p:xfrm>
          <a:off x="3887165" y="2917982"/>
          <a:ext cx="1273332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361366338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45742580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4403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25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8524AE-B75B-EF12-1790-3FDB878CDBC8}"/>
              </a:ext>
            </a:extLst>
          </p:cNvPr>
          <p:cNvSpPr txBox="1"/>
          <p:nvPr/>
        </p:nvSpPr>
        <p:spPr>
          <a:xfrm>
            <a:off x="2820162" y="2968250"/>
            <a:ext cx="11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C7B07-AEE3-A974-32B4-8E77171C422A}"/>
              </a:ext>
            </a:extLst>
          </p:cNvPr>
          <p:cNvSpPr txBox="1"/>
          <p:nvPr/>
        </p:nvSpPr>
        <p:spPr>
          <a:xfrm>
            <a:off x="1867867" y="2029014"/>
            <a:ext cx="1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Memory (M):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15" name="Google Shape;615;p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Convert to Hack Assembly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16" name="Google Shape;616;p7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617" name="Google Shape;617;p72"/>
          <p:cNvSpPr txBox="1"/>
          <p:nvPr/>
        </p:nvSpPr>
        <p:spPr>
          <a:xfrm>
            <a:off x="5384303" y="2263877"/>
            <a:ext cx="3807867" cy="560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9" name="Google Shape;619;p72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F98E42-8611-2207-1724-4C3E2D57B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31364"/>
              </p:ext>
            </p:extLst>
          </p:nvPr>
        </p:nvGraphicFramePr>
        <p:xfrm>
          <a:off x="3250499" y="1974339"/>
          <a:ext cx="1909998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232244231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973165804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62036181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395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734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7B70BD-B13A-0C9D-A87C-4E3F0F6D7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61187"/>
              </p:ext>
            </p:extLst>
          </p:nvPr>
        </p:nvGraphicFramePr>
        <p:xfrm>
          <a:off x="3887165" y="2917982"/>
          <a:ext cx="1273332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361366338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45742580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4403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25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B49284-C5E0-63F2-E530-8C5B96B09566}"/>
              </a:ext>
            </a:extLst>
          </p:cNvPr>
          <p:cNvSpPr txBox="1"/>
          <p:nvPr/>
        </p:nvSpPr>
        <p:spPr>
          <a:xfrm>
            <a:off x="2820162" y="2968250"/>
            <a:ext cx="11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657DC-9E60-4060-AE15-D4CB830D146C}"/>
              </a:ext>
            </a:extLst>
          </p:cNvPr>
          <p:cNvSpPr txBox="1"/>
          <p:nvPr/>
        </p:nvSpPr>
        <p:spPr>
          <a:xfrm>
            <a:off x="1867867" y="2029014"/>
            <a:ext cx="1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Memory (M):</a:t>
            </a:r>
          </a:p>
        </p:txBody>
      </p:sp>
      <p:sp>
        <p:nvSpPr>
          <p:cNvPr id="6" name="Google Shape;595;p70">
            <a:extLst>
              <a:ext uri="{FF2B5EF4-FFF2-40B4-BE49-F238E27FC236}">
                <a16:creationId xmlns:a16="http://schemas.microsoft.com/office/drawing/2014/main" id="{7E03A348-AB22-D95C-F6B8-A909DA77BAD9}"/>
              </a:ext>
            </a:extLst>
          </p:cNvPr>
          <p:cNvSpPr txBox="1"/>
          <p:nvPr/>
        </p:nvSpPr>
        <p:spPr>
          <a:xfrm>
            <a:off x="762849" y="2263877"/>
            <a:ext cx="2996748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 dirty="0">
              <a:solidFill>
                <a:srgbClr val="49298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 dirty="0">
              <a:solidFill>
                <a:srgbClr val="49298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 dirty="0"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26" name="Google Shape;626;p7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27" name="Google Shape;627;p7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628" name="Google Shape;628;p73"/>
          <p:cNvSpPr txBox="1"/>
          <p:nvPr/>
        </p:nvSpPr>
        <p:spPr>
          <a:xfrm>
            <a:off x="5384303" y="1452421"/>
            <a:ext cx="3807867" cy="70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@R0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73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 dirty="0"/>
          </a:p>
        </p:txBody>
      </p:sp>
      <p:sp>
        <p:nvSpPr>
          <p:cNvPr id="630" name="Google Shape;630;p73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0A3C0B-23D5-078A-95F3-6395856A3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47232"/>
              </p:ext>
            </p:extLst>
          </p:nvPr>
        </p:nvGraphicFramePr>
        <p:xfrm>
          <a:off x="3250499" y="1974339"/>
          <a:ext cx="1909998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232244231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973165804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62036181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395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734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7B2BD-0253-797B-6437-15B08FDE1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19284"/>
              </p:ext>
            </p:extLst>
          </p:nvPr>
        </p:nvGraphicFramePr>
        <p:xfrm>
          <a:off x="3887165" y="2917982"/>
          <a:ext cx="1273332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361366338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45742580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4403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25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D59C19-1D79-F3A4-F246-D0BDD2B7A352}"/>
              </a:ext>
            </a:extLst>
          </p:cNvPr>
          <p:cNvSpPr txBox="1"/>
          <p:nvPr/>
        </p:nvSpPr>
        <p:spPr>
          <a:xfrm>
            <a:off x="2820162" y="2968250"/>
            <a:ext cx="11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77478-AE5E-E931-5634-84B16CB19257}"/>
              </a:ext>
            </a:extLst>
          </p:cNvPr>
          <p:cNvSpPr txBox="1"/>
          <p:nvPr/>
        </p:nvSpPr>
        <p:spPr>
          <a:xfrm>
            <a:off x="1867867" y="2029014"/>
            <a:ext cx="1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Memory (M):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37" name="Google Shape;637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639" name="Google Shape;639;p74"/>
          <p:cNvSpPr txBox="1"/>
          <p:nvPr/>
        </p:nvSpPr>
        <p:spPr>
          <a:xfrm>
            <a:off x="5336133" y="1108346"/>
            <a:ext cx="3807867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@R0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@R1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M = M - 1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@LOOP</a:t>
            </a:r>
            <a:endParaRPr dirty="0">
              <a:solidFill>
                <a:srgbClr val="492982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 0; JMP</a:t>
            </a:r>
            <a:endParaRPr dirty="0">
              <a:solidFill>
                <a:srgbClr val="49298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 dirty="0"/>
          </a:p>
        </p:txBody>
      </p:sp>
      <p:sp>
        <p:nvSpPr>
          <p:cNvPr id="640" name="Google Shape;640;p74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R1 = R1 - 1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 dirty="0">
              <a:solidFill>
                <a:srgbClr val="49298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 dirty="0"/>
          </a:p>
        </p:txBody>
      </p:sp>
      <p:sp>
        <p:nvSpPr>
          <p:cNvPr id="641" name="Google Shape;641;p74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25654D6-DA5F-DC19-902C-5CC599E8C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17854"/>
              </p:ext>
            </p:extLst>
          </p:nvPr>
        </p:nvGraphicFramePr>
        <p:xfrm>
          <a:off x="3250499" y="1974339"/>
          <a:ext cx="1909998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232244231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973165804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62036181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395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734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D78C5F-2C71-9A7A-B4AA-8A4CCD3E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19284"/>
              </p:ext>
            </p:extLst>
          </p:nvPr>
        </p:nvGraphicFramePr>
        <p:xfrm>
          <a:off x="3887165" y="2917982"/>
          <a:ext cx="1273332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361366338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45742580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4403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25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0573FB-0319-F021-2E6A-AD3684EC9DCD}"/>
              </a:ext>
            </a:extLst>
          </p:cNvPr>
          <p:cNvSpPr txBox="1"/>
          <p:nvPr/>
        </p:nvSpPr>
        <p:spPr>
          <a:xfrm>
            <a:off x="2820162" y="2968250"/>
            <a:ext cx="11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F757-CA63-65E5-1ACE-2BE176B6CB1E}"/>
              </a:ext>
            </a:extLst>
          </p:cNvPr>
          <p:cNvSpPr txBox="1"/>
          <p:nvPr/>
        </p:nvSpPr>
        <p:spPr>
          <a:xfrm>
            <a:off x="1867867" y="2029014"/>
            <a:ext cx="1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Memory (M):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37" name="Google Shape;637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639" name="Google Shape;639;p74"/>
          <p:cNvSpPr txBox="1"/>
          <p:nvPr/>
        </p:nvSpPr>
        <p:spPr>
          <a:xfrm>
            <a:off x="5336133" y="1108346"/>
            <a:ext cx="3807867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@R0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@R1</a:t>
            </a:r>
            <a:endParaRPr dirty="0">
              <a:solidFill>
                <a:srgbClr val="492982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 M = M - 1</a:t>
            </a:r>
            <a:endParaRPr dirty="0">
              <a:solidFill>
                <a:srgbClr val="492982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@LOOP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0; JMP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 dirty="0"/>
          </a:p>
        </p:txBody>
      </p:sp>
      <p:sp>
        <p:nvSpPr>
          <p:cNvPr id="640" name="Google Shape;640;p74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 dirty="0">
                <a:solidFill>
                  <a:srgbClr val="492982"/>
                </a:solidFill>
                <a:latin typeface="Courier New"/>
                <a:ea typeface="Courier New"/>
                <a:cs typeface="Courier New"/>
                <a:sym typeface="Courier New"/>
              </a:rPr>
              <a:t>R1 = R1 - 1</a:t>
            </a:r>
            <a:endParaRPr dirty="0">
              <a:solidFill>
                <a:srgbClr val="49298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 dirty="0"/>
          </a:p>
        </p:txBody>
      </p:sp>
      <p:sp>
        <p:nvSpPr>
          <p:cNvPr id="641" name="Google Shape;641;p74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292611-7E75-A02F-1F6C-399C26170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94561"/>
              </p:ext>
            </p:extLst>
          </p:nvPr>
        </p:nvGraphicFramePr>
        <p:xfrm>
          <a:off x="3250499" y="1974339"/>
          <a:ext cx="1909998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232244231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973165804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62036181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395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734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46503D-102F-1003-7968-AC307BAC3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19284"/>
              </p:ext>
            </p:extLst>
          </p:nvPr>
        </p:nvGraphicFramePr>
        <p:xfrm>
          <a:off x="3887165" y="2917982"/>
          <a:ext cx="1273332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361366338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45742580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4403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25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488291-E118-61EA-2836-0EF6A3013635}"/>
              </a:ext>
            </a:extLst>
          </p:cNvPr>
          <p:cNvSpPr txBox="1"/>
          <p:nvPr/>
        </p:nvSpPr>
        <p:spPr>
          <a:xfrm>
            <a:off x="2820162" y="2968250"/>
            <a:ext cx="11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DCCEE-BB96-207F-E5B4-2FE061728BAF}"/>
              </a:ext>
            </a:extLst>
          </p:cNvPr>
          <p:cNvSpPr txBox="1"/>
          <p:nvPr/>
        </p:nvSpPr>
        <p:spPr>
          <a:xfrm>
            <a:off x="1867867" y="2029014"/>
            <a:ext cx="1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Memory (M):</a:t>
            </a:r>
          </a:p>
        </p:txBody>
      </p:sp>
    </p:spTree>
    <p:extLst>
      <p:ext uri="{BB962C8B-B14F-4D97-AF65-F5344CB8AC3E}">
        <p14:creationId xmlns:p14="http://schemas.microsoft.com/office/powerpoint/2010/main" val="3981086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48" name="Google Shape;648;p7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49" name="Google Shape;649;p7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50" name="Google Shape;650;p75"/>
          <p:cNvSpPr txBox="1"/>
          <p:nvPr/>
        </p:nvSpPr>
        <p:spPr>
          <a:xfrm>
            <a:off x="5336133" y="1253923"/>
            <a:ext cx="3807867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M + 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M –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@LOOP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0; JMP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0; JMP</a:t>
            </a:r>
            <a:endParaRPr dirty="0"/>
          </a:p>
        </p:txBody>
      </p:sp>
      <p:sp>
        <p:nvSpPr>
          <p:cNvPr id="651" name="Google Shape;651;p75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1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 dirty="0">
              <a:solidFill>
                <a:srgbClr val="FF9A0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 dirty="0"/>
          </a:p>
        </p:txBody>
      </p:sp>
      <p:sp>
        <p:nvSpPr>
          <p:cNvPr id="652" name="Google Shape;652;p75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AEC0F-5082-9AFD-4ECE-EE81FDE6B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72476"/>
              </p:ext>
            </p:extLst>
          </p:nvPr>
        </p:nvGraphicFramePr>
        <p:xfrm>
          <a:off x="3250499" y="1974339"/>
          <a:ext cx="1909998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232244231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973165804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62036181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395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734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62E25B-CAB5-35DE-788F-21817F737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19284"/>
              </p:ext>
            </p:extLst>
          </p:nvPr>
        </p:nvGraphicFramePr>
        <p:xfrm>
          <a:off x="3887165" y="2917982"/>
          <a:ext cx="1273332" cy="1032844"/>
        </p:xfrm>
        <a:graphic>
          <a:graphicData uri="http://schemas.openxmlformats.org/drawingml/2006/table">
            <a:tbl>
              <a:tblPr firstRow="1" bandRow="1">
                <a:tableStyleId>{821A225C-9600-4077-A722-16E852DBCF08}</a:tableStyleId>
              </a:tblPr>
              <a:tblGrid>
                <a:gridCol w="636666">
                  <a:extLst>
                    <a:ext uri="{9D8B030D-6E8A-4147-A177-3AD203B41FA5}">
                      <a16:colId xmlns:a16="http://schemas.microsoft.com/office/drawing/2014/main" val="1361366338"/>
                    </a:ext>
                  </a:extLst>
                </a:gridCol>
                <a:gridCol w="636666">
                  <a:extLst>
                    <a:ext uri="{9D8B030D-6E8A-4147-A177-3AD203B41FA5}">
                      <a16:colId xmlns:a16="http://schemas.microsoft.com/office/drawing/2014/main" val="3545742580"/>
                    </a:ext>
                  </a:extLst>
                </a:gridCol>
              </a:tblGrid>
              <a:tr h="516422"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44038"/>
                  </a:ext>
                </a:extLst>
              </a:tr>
              <a:tr h="5164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25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E0E498-74D2-A09B-A2B9-6ED2A883615C}"/>
              </a:ext>
            </a:extLst>
          </p:cNvPr>
          <p:cNvSpPr txBox="1"/>
          <p:nvPr/>
        </p:nvSpPr>
        <p:spPr>
          <a:xfrm>
            <a:off x="2820162" y="2968250"/>
            <a:ext cx="112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11DF3-5FFF-166B-C5B4-AB2263BA5F11}"/>
              </a:ext>
            </a:extLst>
          </p:cNvPr>
          <p:cNvSpPr txBox="1"/>
          <p:nvPr/>
        </p:nvSpPr>
        <p:spPr>
          <a:xfrm>
            <a:off x="1867867" y="2029014"/>
            <a:ext cx="14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Memory (M):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sz="2000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Project 5 Overview</a:t>
            </a:r>
            <a:endParaRPr b="1" dirty="0">
              <a:solidFill>
                <a:srgbClr val="492982"/>
              </a:solidFill>
            </a:endParaRPr>
          </a:p>
          <a:p>
            <a:pPr marL="640080" lvl="1" indent="-283464">
              <a:buClr>
                <a:schemeClr val="hlink"/>
              </a:buClr>
            </a:pPr>
            <a:r>
              <a:rPr lang="en-US" b="1" dirty="0">
                <a:solidFill>
                  <a:srgbClr val="492982"/>
                </a:solidFill>
              </a:rPr>
              <a:t>Specification Annotation, Machine Language, &amp; Building Computer Memory</a:t>
            </a:r>
            <a:endParaRPr b="1" dirty="0">
              <a:solidFill>
                <a:srgbClr val="492982"/>
              </a:solidFill>
            </a:endParaRP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1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 Overview</a:t>
            </a:r>
            <a:endParaRPr dirty="0"/>
          </a:p>
        </p:txBody>
      </p:sp>
      <p:sp>
        <p:nvSpPr>
          <p:cNvPr id="665" name="Google Shape;665;p7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Part I: Annotation 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Come prepared to your upcoming Student-TA 1:1 meeting to work on Project 5 (e.g., specification reading and identifying annotation strategies you would want to use)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Part II: Machine Language</a:t>
            </a:r>
          </a:p>
          <a:p>
            <a:pPr marL="640080" lvl="1" indent="-283464"/>
            <a:r>
              <a:rPr lang="en-US" dirty="0"/>
              <a:t>Implement </a:t>
            </a:r>
            <a:r>
              <a:rPr lang="en-US" dirty="0" err="1"/>
              <a:t>Max.asm</a:t>
            </a:r>
            <a:r>
              <a:rPr lang="en-US" dirty="0"/>
              <a:t> in Hack Assembly</a:t>
            </a:r>
          </a:p>
          <a:p>
            <a:pPr marL="640080" lvl="1" indent="-283464"/>
            <a:endParaRPr lang="en-US" sz="2600" dirty="0"/>
          </a:p>
          <a:p>
            <a:pPr marL="347472" lvl="0" indent="-347472"/>
            <a:r>
              <a:rPr lang="en-US" dirty="0"/>
              <a:t>Part III: Building Computer Memory</a:t>
            </a:r>
          </a:p>
          <a:p>
            <a:pPr marL="640080" lvl="1" indent="-283464"/>
            <a:r>
              <a:rPr lang="en-US" dirty="0"/>
              <a:t>Implement </a:t>
            </a:r>
            <a:r>
              <a:rPr lang="en-US" dirty="0" err="1"/>
              <a:t>Memory.hdl</a:t>
            </a:r>
            <a:r>
              <a:rPr lang="en-US" dirty="0"/>
              <a:t> in HDL</a:t>
            </a:r>
          </a:p>
          <a:p>
            <a:pPr marL="640080" lvl="1" indent="-283464"/>
            <a:endParaRPr lang="en-US" dirty="0"/>
          </a:p>
          <a:p>
            <a:pPr marL="347472" lvl="0" indent="-347472"/>
            <a:r>
              <a:rPr lang="en-US" dirty="0"/>
              <a:t>Part IV: Project 5 Reflection</a:t>
            </a:r>
          </a:p>
          <a:p>
            <a:pPr marL="640080" lvl="1" indent="-283464"/>
            <a:endParaRPr lang="en-US" dirty="0"/>
          </a:p>
          <a:p>
            <a:pPr marL="640080" lvl="1" indent="-283464"/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66" name="Google Shape;666;p7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5, Part I: Annotation</a:t>
            </a:r>
            <a:endParaRPr dirty="0"/>
          </a:p>
        </p:txBody>
      </p:sp>
      <p:sp>
        <p:nvSpPr>
          <p:cNvPr id="672" name="Google Shape;672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/>
              <a:t>Fill out the Assignment Timeline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Divide up Project 5 into doable chunks for the days you plan to work on the assignment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Describe each day’s task in as much detail as possible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/>
            <a:r>
              <a:rPr lang="en-US" b="1" dirty="0"/>
              <a:t>Annotate the Project 5 Specification</a:t>
            </a:r>
          </a:p>
          <a:p>
            <a:pPr marL="640080" lvl="1" indent="-283464"/>
            <a:r>
              <a:rPr lang="en-US" dirty="0"/>
              <a:t>Identify five annotation strategies that you want to try</a:t>
            </a:r>
          </a:p>
          <a:p>
            <a:pPr marL="640080" lvl="1" indent="-283464"/>
            <a:r>
              <a:rPr lang="en-US" dirty="0"/>
              <a:t>Practice these strategies on the Project 5 specification</a:t>
            </a:r>
          </a:p>
          <a:p>
            <a:pPr marL="640080" lvl="1" indent="-283464"/>
            <a:endParaRPr dirty="0"/>
          </a:p>
          <a:p>
            <a:pPr marL="347472" lvl="0" indent="-347472"/>
            <a:r>
              <a:rPr lang="en-US" b="1" dirty="0"/>
              <a:t>Complete</a:t>
            </a:r>
            <a:r>
              <a:rPr lang="en-US" dirty="0"/>
              <a:t> </a:t>
            </a:r>
            <a:r>
              <a:rPr lang="en-US" b="1" dirty="0"/>
              <a:t>Annotation Reflection Questions</a:t>
            </a:r>
          </a:p>
          <a:p>
            <a:pPr marL="640080" lvl="1" indent="-283464"/>
            <a:r>
              <a:rPr lang="en-US" dirty="0"/>
              <a:t>Reflect on the strategies you used and why or why not they were effective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73" name="Google Shape;673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/>
            <a:r>
              <a:rPr lang="en-US" b="1" dirty="0"/>
              <a:t>Annotate the Project 5 Specification</a:t>
            </a:r>
          </a:p>
        </p:txBody>
      </p:sp>
      <p:sp>
        <p:nvSpPr>
          <p:cNvPr id="672" name="Google Shape;672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0598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We’ll provide you with an opportunity to start annotating the Project 5 specification in class now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Recall these annotation strategies:</a:t>
            </a:r>
          </a:p>
          <a:p>
            <a:pPr marL="699516" lvl="1" indent="-342900">
              <a:lnSpc>
                <a:spcPct val="100000"/>
              </a:lnSpc>
              <a:buClr>
                <a:srgbClr val="085631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85631"/>
                </a:solidFill>
                <a:highlight>
                  <a:srgbClr val="FFFF00"/>
                </a:highlight>
              </a:rPr>
              <a:t>Highlighting</a:t>
            </a:r>
            <a:r>
              <a:rPr lang="en-US" dirty="0">
                <a:solidFill>
                  <a:srgbClr val="085631"/>
                </a:solidFill>
              </a:rPr>
              <a:t>, </a:t>
            </a:r>
            <a:r>
              <a:rPr lang="en-US" u="sng" dirty="0">
                <a:solidFill>
                  <a:srgbClr val="085631"/>
                </a:solidFill>
              </a:rPr>
              <a:t>underlining</a:t>
            </a:r>
            <a:r>
              <a:rPr lang="en-US" dirty="0">
                <a:solidFill>
                  <a:srgbClr val="085631"/>
                </a:solidFill>
              </a:rPr>
              <a:t> or using [brackets] to note key points or ideas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lnSpc>
                <a:spcPct val="100000"/>
              </a:lnSpc>
              <a:buClr>
                <a:srgbClr val="0A5394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B5394"/>
                </a:solidFill>
              </a:rPr>
              <a:t>Circling unfamiliar words or confusing parts of the text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lnSpc>
                <a:spcPct val="100000"/>
              </a:lnSpc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4B2A85"/>
                </a:solidFill>
              </a:rPr>
              <a:t>Paraphrasing or summarizing passages/chapters/sections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buClr>
                <a:srgbClr val="F1C232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F1C232"/>
                </a:solidFill>
              </a:rPr>
              <a:t>Commenting or reacting to the text 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3" name="Google Shape;673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5: Tools</a:t>
            </a:r>
            <a:endParaRPr dirty="0"/>
          </a:p>
        </p:txBody>
      </p:sp>
      <p:sp>
        <p:nvSpPr>
          <p:cNvPr id="686" name="Google Shape;686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Running a Test Script</a:t>
            </a:r>
            <a:br>
              <a:rPr lang="en-US"/>
            </a:br>
            <a:r>
              <a:rPr lang="en-US"/>
              <a:t>(recommended flow):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Quickly Iterating or Experimenting: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87" name="Google Shape;687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pic>
        <p:nvPicPr>
          <p:cNvPr id="688" name="Google Shape;6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321" y="2571536"/>
            <a:ext cx="1566950" cy="11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746" y="2571536"/>
            <a:ext cx="1566950" cy="11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5"/>
          <p:cNvSpPr/>
          <p:nvPr/>
        </p:nvSpPr>
        <p:spPr>
          <a:xfrm>
            <a:off x="805996" y="2802661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Max.asm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1" name="Google Shape;691;p15"/>
          <p:cNvSpPr/>
          <p:nvPr/>
        </p:nvSpPr>
        <p:spPr>
          <a:xfrm>
            <a:off x="4597809" y="2802674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Max.hack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2" name="Google Shape;692;p15"/>
          <p:cNvSpPr/>
          <p:nvPr/>
        </p:nvSpPr>
        <p:spPr>
          <a:xfrm>
            <a:off x="5983633" y="2982374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>
            <a:off x="4270708" y="2982361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>
            <a:off x="2261520" y="2982374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5"/>
          <p:cNvSpPr txBox="1"/>
          <p:nvPr/>
        </p:nvSpPr>
        <p:spPr>
          <a:xfrm>
            <a:off x="2658346" y="3607486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5"/>
          <p:cNvSpPr txBox="1"/>
          <p:nvPr/>
        </p:nvSpPr>
        <p:spPr>
          <a:xfrm>
            <a:off x="6310771" y="3607486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CPUEmulator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5"/>
          <p:cNvSpPr/>
          <p:nvPr/>
        </p:nvSpPr>
        <p:spPr>
          <a:xfrm>
            <a:off x="5701771" y="1358036"/>
            <a:ext cx="2448000" cy="833100"/>
          </a:xfrm>
          <a:prstGeom prst="wedgeRectCallout">
            <a:avLst>
              <a:gd name="adj1" fmla="val -48016"/>
              <a:gd name="adj2" fmla="val 104433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test scripts use the .hack files directly! Don’t let your .asm and .hack get out of sync!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746" y="4758059"/>
            <a:ext cx="1566950" cy="11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5"/>
          <p:cNvSpPr/>
          <p:nvPr/>
        </p:nvSpPr>
        <p:spPr>
          <a:xfrm>
            <a:off x="805996" y="4989184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Max.asm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15"/>
          <p:cNvSpPr/>
          <p:nvPr/>
        </p:nvSpPr>
        <p:spPr>
          <a:xfrm>
            <a:off x="2261530" y="5168884"/>
            <a:ext cx="39300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/>
          <p:nvPr/>
        </p:nvSpPr>
        <p:spPr>
          <a:xfrm>
            <a:off x="6310771" y="5790934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CPUEmulator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5"/>
          <p:cNvSpPr/>
          <p:nvPr/>
        </p:nvSpPr>
        <p:spPr>
          <a:xfrm>
            <a:off x="3388321" y="5990309"/>
            <a:ext cx="2448000" cy="590400"/>
          </a:xfrm>
          <a:prstGeom prst="wedgeRectCallout">
            <a:avLst>
              <a:gd name="adj1" fmla="val 73471"/>
              <a:gd name="adj2" fmla="val -44923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still “run” the program, even without a script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Post-Lecture 8 Reminders</a:t>
            </a:r>
            <a:endParaRPr dirty="0"/>
          </a:p>
        </p:txBody>
      </p:sp>
      <p:sp>
        <p:nvSpPr>
          <p:cNvPr id="819" name="Google Shape;819;p8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/>
              <a:t>Project 4 due tonight (4/20)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5 (Annotation, Machine Language, &amp; Building Computer Memory) released today, due next Thursday (4/27)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Today only: No office hours after class today (see </a:t>
            </a:r>
            <a:r>
              <a:rPr lang="en-US" dirty="0" err="1"/>
              <a:t>Anam’s</a:t>
            </a:r>
            <a:r>
              <a:rPr lang="en-US" dirty="0"/>
              <a:t> announcement)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Please post any questions on the Ed board</a:t>
            </a:r>
          </a:p>
        </p:txBody>
      </p:sp>
      <p:sp>
        <p:nvSpPr>
          <p:cNvPr id="820" name="Google Shape;820;p8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Char char="▪"/>
            </a:pPr>
            <a:r>
              <a:rPr lang="en-US" sz="1800" b="0" i="1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Paraphrasing or summarizing passages/chapters/sections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Char char="▪"/>
            </a:pPr>
            <a:r>
              <a:rPr lang="en-US" sz="1800" b="0" i="1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Paraphrasing or summarizing passages/chapters/sections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83464">
              <a:spcBef>
                <a:spcPts val="24"/>
              </a:spcBef>
              <a:buClr>
                <a:srgbClr val="F1C232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Commenting or reacting to the text </a:t>
            </a:r>
            <a:r>
              <a:rPr lang="en-US" sz="18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🤯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None/>
            </a:pPr>
            <a:endParaRPr sz="1800" b="0" i="1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92982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20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Hack Computer</a:t>
            </a:r>
            <a:endParaRPr/>
          </a:p>
        </p:txBody>
      </p:sp>
      <p:sp>
        <p:nvSpPr>
          <p:cNvPr id="384" name="Google Shape;384;p6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3552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The hardware you will build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16-bit word size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ROM: sequence of instructions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ROM[0]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RAM[1]…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RAM: data sequence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RAM[0]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RAM[1]…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5" name="Google Shape;385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86" name="Google Shape;386;p62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414;p63">
            <a:extLst>
              <a:ext uri="{FF2B5EF4-FFF2-40B4-BE49-F238E27FC236}">
                <a16:creationId xmlns:a16="http://schemas.microsoft.com/office/drawing/2014/main" id="{50C9952D-F90F-06F5-D5A6-AD82E178DE2E}"/>
              </a:ext>
            </a:extLst>
          </p:cNvPr>
          <p:cNvGrpSpPr/>
          <p:nvPr/>
        </p:nvGrpSpPr>
        <p:grpSpPr>
          <a:xfrm>
            <a:off x="2215314" y="1367765"/>
            <a:ext cx="6751675" cy="5077200"/>
            <a:chOff x="2170710" y="1367765"/>
            <a:chExt cx="6751675" cy="5077200"/>
          </a:xfrm>
        </p:grpSpPr>
        <p:sp>
          <p:nvSpPr>
            <p:cNvPr id="26" name="Google Shape;415;p63">
              <a:extLst>
                <a:ext uri="{FF2B5EF4-FFF2-40B4-BE49-F238E27FC236}">
                  <a16:creationId xmlns:a16="http://schemas.microsoft.com/office/drawing/2014/main" id="{1D847F49-0608-64B8-CD1A-970A7448CB72}"/>
                </a:ext>
              </a:extLst>
            </p:cNvPr>
            <p:cNvSpPr/>
            <p:nvPr/>
          </p:nvSpPr>
          <p:spPr>
            <a:xfrm>
              <a:off x="3744985" y="1367765"/>
              <a:ext cx="5177400" cy="507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COMPUTER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16;p63">
              <a:extLst>
                <a:ext uri="{FF2B5EF4-FFF2-40B4-BE49-F238E27FC236}">
                  <a16:creationId xmlns:a16="http://schemas.microsoft.com/office/drawing/2014/main" id="{A8C86CC2-E969-22E6-FDD3-15A6EEE96673}"/>
                </a:ext>
              </a:extLst>
            </p:cNvPr>
            <p:cNvSpPr/>
            <p:nvPr/>
          </p:nvSpPr>
          <p:spPr>
            <a:xfrm>
              <a:off x="3949310" y="2031290"/>
              <a:ext cx="22569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17;p63">
              <a:extLst>
                <a:ext uri="{FF2B5EF4-FFF2-40B4-BE49-F238E27FC236}">
                  <a16:creationId xmlns:a16="http://schemas.microsoft.com/office/drawing/2014/main" id="{51BCCF2D-BD9C-A2A9-86A1-6519623EE100}"/>
                </a:ext>
              </a:extLst>
            </p:cNvPr>
            <p:cNvSpPr/>
            <p:nvPr/>
          </p:nvSpPr>
          <p:spPr>
            <a:xfrm>
              <a:off x="2170710" y="5658293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KEYBOARD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18;p63">
              <a:extLst>
                <a:ext uri="{FF2B5EF4-FFF2-40B4-BE49-F238E27FC236}">
                  <a16:creationId xmlns:a16="http://schemas.microsoft.com/office/drawing/2014/main" id="{1A40184C-B098-8908-7E70-147F89F981BD}"/>
                </a:ext>
              </a:extLst>
            </p:cNvPr>
            <p:cNvSpPr/>
            <p:nvPr/>
          </p:nvSpPr>
          <p:spPr>
            <a:xfrm>
              <a:off x="6639710" y="2031290"/>
              <a:ext cx="20913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19;p63">
              <a:extLst>
                <a:ext uri="{FF2B5EF4-FFF2-40B4-BE49-F238E27FC236}">
                  <a16:creationId xmlns:a16="http://schemas.microsoft.com/office/drawing/2014/main" id="{96B35CD0-9E4F-7F32-6DF5-A7367E449899}"/>
                </a:ext>
              </a:extLst>
            </p:cNvPr>
            <p:cNvSpPr/>
            <p:nvPr/>
          </p:nvSpPr>
          <p:spPr>
            <a:xfrm>
              <a:off x="6816660" y="3985782"/>
              <a:ext cx="1788600" cy="114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20;p63">
              <a:extLst>
                <a:ext uri="{FF2B5EF4-FFF2-40B4-BE49-F238E27FC236}">
                  <a16:creationId xmlns:a16="http://schemas.microsoft.com/office/drawing/2014/main" id="{0716334D-51FE-CB6F-38E2-E3F8652F3F34}"/>
                </a:ext>
              </a:extLst>
            </p:cNvPr>
            <p:cNvSpPr/>
            <p:nvPr/>
          </p:nvSpPr>
          <p:spPr>
            <a:xfrm>
              <a:off x="6816660" y="5232665"/>
              <a:ext cx="1788600" cy="9465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21;p63">
              <a:extLst>
                <a:ext uri="{FF2B5EF4-FFF2-40B4-BE49-F238E27FC236}">
                  <a16:creationId xmlns:a16="http://schemas.microsoft.com/office/drawing/2014/main" id="{6CD4655C-49D4-23D9-8957-077E69DA2690}"/>
                </a:ext>
              </a:extLst>
            </p:cNvPr>
            <p:cNvSpPr/>
            <p:nvPr/>
          </p:nvSpPr>
          <p:spPr>
            <a:xfrm>
              <a:off x="2170710" y="4879318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22;p63">
              <a:extLst>
                <a:ext uri="{FF2B5EF4-FFF2-40B4-BE49-F238E27FC236}">
                  <a16:creationId xmlns:a16="http://schemas.microsoft.com/office/drawing/2014/main" id="{843ECE24-212A-8ADA-36E7-9F59479DF26D}"/>
                </a:ext>
              </a:extLst>
            </p:cNvPr>
            <p:cNvSpPr/>
            <p:nvPr/>
          </p:nvSpPr>
          <p:spPr>
            <a:xfrm>
              <a:off x="6041160" y="4836490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423;p63">
              <a:extLst>
                <a:ext uri="{FF2B5EF4-FFF2-40B4-BE49-F238E27FC236}">
                  <a16:creationId xmlns:a16="http://schemas.microsoft.com/office/drawing/2014/main" id="{0FD38BB7-6E3B-ED64-254B-90F32FA2EEA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137" y="2515468"/>
              <a:ext cx="1274441" cy="140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424;p63">
              <a:extLst>
                <a:ext uri="{FF2B5EF4-FFF2-40B4-BE49-F238E27FC236}">
                  <a16:creationId xmlns:a16="http://schemas.microsoft.com/office/drawing/2014/main" id="{91CCA56F-45FF-9156-A505-0F32258E2A75}"/>
                </a:ext>
              </a:extLst>
            </p:cNvPr>
            <p:cNvSpPr/>
            <p:nvPr/>
          </p:nvSpPr>
          <p:spPr>
            <a:xfrm>
              <a:off x="4084860" y="2688765"/>
              <a:ext cx="1956300" cy="1326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(16-bit Instructions, Read-Only)</a:t>
              </a: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1110001011111100</a:t>
              </a:r>
              <a:endParaRPr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25;p63">
              <a:extLst>
                <a:ext uri="{FF2B5EF4-FFF2-40B4-BE49-F238E27FC236}">
                  <a16:creationId xmlns:a16="http://schemas.microsoft.com/office/drawing/2014/main" id="{485D7A3B-F749-BFA6-A482-696CED685502}"/>
                </a:ext>
              </a:extLst>
            </p:cNvPr>
            <p:cNvSpPr/>
            <p:nvPr/>
          </p:nvSpPr>
          <p:spPr>
            <a:xfrm>
              <a:off x="4084860" y="4226665"/>
              <a:ext cx="1956300" cy="1952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(16-bit Data, Read/Write)</a:t>
              </a: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1100101010010101</a:t>
              </a:r>
              <a:endParaRPr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26;p63">
              <a:extLst>
                <a:ext uri="{FF2B5EF4-FFF2-40B4-BE49-F238E27FC236}">
                  <a16:creationId xmlns:a16="http://schemas.microsoft.com/office/drawing/2014/main" id="{18AA588F-487E-36AF-39CF-52D7364AC1B7}"/>
                </a:ext>
              </a:extLst>
            </p:cNvPr>
            <p:cNvSpPr/>
            <p:nvPr/>
          </p:nvSpPr>
          <p:spPr>
            <a:xfrm>
              <a:off x="7341810" y="5630940"/>
              <a:ext cx="738300" cy="4122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27;p63">
              <a:extLst>
                <a:ext uri="{FF2B5EF4-FFF2-40B4-BE49-F238E27FC236}">
                  <a16:creationId xmlns:a16="http://schemas.microsoft.com/office/drawing/2014/main" id="{FC607FCE-5972-3CAA-E7BE-8ECD0762824A}"/>
                </a:ext>
              </a:extLst>
            </p:cNvPr>
            <p:cNvSpPr/>
            <p:nvPr/>
          </p:nvSpPr>
          <p:spPr>
            <a:xfrm>
              <a:off x="69698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A/M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28;p63">
              <a:extLst>
                <a:ext uri="{FF2B5EF4-FFF2-40B4-BE49-F238E27FC236}">
                  <a16:creationId xmlns:a16="http://schemas.microsoft.com/office/drawing/2014/main" id="{07ED5B9A-CD85-A39B-5CE1-054D6A8C7A6F}"/>
                </a:ext>
              </a:extLst>
            </p:cNvPr>
            <p:cNvSpPr/>
            <p:nvPr/>
          </p:nvSpPr>
          <p:spPr>
            <a:xfrm>
              <a:off x="77522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29;p63">
              <a:extLst>
                <a:ext uri="{FF2B5EF4-FFF2-40B4-BE49-F238E27FC236}">
                  <a16:creationId xmlns:a16="http://schemas.microsoft.com/office/drawing/2014/main" id="{D4EA163C-FE3C-BE83-E498-6085589CC299}"/>
                </a:ext>
              </a:extLst>
            </p:cNvPr>
            <p:cNvSpPr/>
            <p:nvPr/>
          </p:nvSpPr>
          <p:spPr>
            <a:xfrm rot="10800000">
              <a:off x="3084510" y="4963465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30;p63">
              <a:extLst>
                <a:ext uri="{FF2B5EF4-FFF2-40B4-BE49-F238E27FC236}">
                  <a16:creationId xmlns:a16="http://schemas.microsoft.com/office/drawing/2014/main" id="{65269154-0AA0-6FA9-5AC8-AC8FEF40C214}"/>
                </a:ext>
              </a:extLst>
            </p:cNvPr>
            <p:cNvSpPr/>
            <p:nvPr/>
          </p:nvSpPr>
          <p:spPr>
            <a:xfrm>
              <a:off x="6041160" y="3112365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31;p63">
              <a:extLst>
                <a:ext uri="{FF2B5EF4-FFF2-40B4-BE49-F238E27FC236}">
                  <a16:creationId xmlns:a16="http://schemas.microsoft.com/office/drawing/2014/main" id="{4AA6219F-DD71-5DF0-EA4D-2B72643DA553}"/>
                </a:ext>
              </a:extLst>
            </p:cNvPr>
            <p:cNvSpPr/>
            <p:nvPr/>
          </p:nvSpPr>
          <p:spPr>
            <a:xfrm rot="10800000">
              <a:off x="5872435" y="5232665"/>
              <a:ext cx="7770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2;p63">
              <a:extLst>
                <a:ext uri="{FF2B5EF4-FFF2-40B4-BE49-F238E27FC236}">
                  <a16:creationId xmlns:a16="http://schemas.microsoft.com/office/drawing/2014/main" id="{350F8673-BECB-CA43-AC4E-AD52D8C6143F}"/>
                </a:ext>
              </a:extLst>
            </p:cNvPr>
            <p:cNvSpPr/>
            <p:nvPr/>
          </p:nvSpPr>
          <p:spPr>
            <a:xfrm>
              <a:off x="3215010" y="5742440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01A99DAC-1D6C-6546-8400-0ACB72B2C3DD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6DjMJHXrU2mykwgp33npg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BE927510-F1F4-3847-8CBE-226F64E50462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7icgpMzumP9tPa4X2AxCU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3418</Words>
  <Application>Microsoft Macintosh PowerPoint</Application>
  <PresentationFormat>On-screen Show (4:3)</PresentationFormat>
  <Paragraphs>991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Noto Sans Symbols</vt:lpstr>
      <vt:lpstr>Arial</vt:lpstr>
      <vt:lpstr>Arial Narrow</vt:lpstr>
      <vt:lpstr>Calibri</vt:lpstr>
      <vt:lpstr>Cambria Math</vt:lpstr>
      <vt:lpstr>Consolas</vt:lpstr>
      <vt:lpstr>Courier New</vt:lpstr>
      <vt:lpstr>Open Sans</vt:lpstr>
      <vt:lpstr>Times New Roman</vt:lpstr>
      <vt:lpstr>Wingdings</vt:lpstr>
      <vt:lpstr>UWTheme-333-Sp18</vt:lpstr>
      <vt:lpstr>Annotation Strategies &amp; Hack Assembly</vt:lpstr>
      <vt:lpstr>Lecture Outline</vt:lpstr>
      <vt:lpstr>Annotating Your Texts</vt:lpstr>
      <vt:lpstr>Annotating Your Texts</vt:lpstr>
      <vt:lpstr>Annotating Your Texts</vt:lpstr>
      <vt:lpstr>Annotating Your Texts</vt:lpstr>
      <vt:lpstr>Annotating Your Texts</vt:lpstr>
      <vt:lpstr>Lecture Outline</vt:lpstr>
      <vt:lpstr>The Hack Computer</vt:lpstr>
      <vt:lpstr>The Hack Machine Language</vt:lpstr>
      <vt:lpstr>Hack: Control Flow</vt:lpstr>
      <vt:lpstr>Hack: Registers</vt:lpstr>
      <vt:lpstr>Hack: A-Instructions</vt:lpstr>
      <vt:lpstr>Hack: A-Instructions</vt:lpstr>
      <vt:lpstr>Hack: Symbols</vt:lpstr>
      <vt:lpstr>Hack: Built-In Symbols</vt:lpstr>
      <vt:lpstr>Hack: C-Instructions</vt:lpstr>
      <vt:lpstr>Hack: C-Instructions Example</vt:lpstr>
      <vt:lpstr>Hack: C-Instructions Example</vt:lpstr>
      <vt:lpstr>Hack: C-Instructions Example</vt:lpstr>
      <vt:lpstr>Hack: C-Instructions</vt:lpstr>
      <vt:lpstr>Hack: C-Instructions</vt:lpstr>
      <vt:lpstr>Hack: C-Instructions</vt:lpstr>
      <vt:lpstr>Hack: C-Instructions</vt:lpstr>
      <vt:lpstr>PowerPoint Presentation</vt:lpstr>
      <vt:lpstr>PowerPoint Presentation</vt:lpstr>
      <vt:lpstr>Lecture Outline</vt:lpstr>
      <vt:lpstr>Hack Assembly: Input / Output</vt:lpstr>
      <vt:lpstr>Hack: Input / Output</vt:lpstr>
      <vt:lpstr>Hack: Memory Mapped Output</vt:lpstr>
      <vt:lpstr>Hack: External Memory Abstraction</vt:lpstr>
      <vt:lpstr>Hack: Internal Memory Implementation</vt:lpstr>
      <vt:lpstr>Hack: Memory Abstraction User View</vt:lpstr>
      <vt:lpstr>Hack: Memory Abstraction Internal View</vt:lpstr>
      <vt:lpstr>PowerPoint Presentation</vt:lpstr>
      <vt:lpstr>Lecture Outline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Lecture Outline</vt:lpstr>
      <vt:lpstr>Project 5 Overview</vt:lpstr>
      <vt:lpstr>Project 5, Part I: Annotation</vt:lpstr>
      <vt:lpstr>Annotate the Project 5 Specification</vt:lpstr>
      <vt:lpstr>Project 5: Tools</vt:lpstr>
      <vt:lpstr>Post-Lecture 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 Memory &amp; Hack Assembly</dc:title>
  <dc:creator>Aaron Johnston</dc:creator>
  <cp:lastModifiedBy>Eric Fan</cp:lastModifiedBy>
  <cp:revision>133</cp:revision>
  <dcterms:created xsi:type="dcterms:W3CDTF">2018-03-28T08:00:24Z</dcterms:created>
  <dcterms:modified xsi:type="dcterms:W3CDTF">2023-04-20T21:22:50Z</dcterms:modified>
</cp:coreProperties>
</file>